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485" r:id="rId3"/>
    <p:sldId id="697" r:id="rId4"/>
    <p:sldId id="480" r:id="rId5"/>
    <p:sldId id="263" r:id="rId6"/>
    <p:sldId id="384" r:id="rId7"/>
    <p:sldId id="470" r:id="rId8"/>
    <p:sldId id="601" r:id="rId9"/>
    <p:sldId id="507" r:id="rId10"/>
    <p:sldId id="508" r:id="rId11"/>
    <p:sldId id="509" r:id="rId12"/>
    <p:sldId id="512" r:id="rId13"/>
    <p:sldId id="698" r:id="rId14"/>
    <p:sldId id="514" r:id="rId15"/>
    <p:sldId id="515" r:id="rId16"/>
    <p:sldId id="425" r:id="rId17"/>
    <p:sldId id="516" r:id="rId18"/>
    <p:sldId id="517" r:id="rId19"/>
    <p:sldId id="699" r:id="rId20"/>
    <p:sldId id="700" r:id="rId21"/>
    <p:sldId id="520" r:id="rId22"/>
    <p:sldId id="701" r:id="rId23"/>
    <p:sldId id="702" r:id="rId24"/>
    <p:sldId id="523" r:id="rId25"/>
    <p:sldId id="524" r:id="rId26"/>
    <p:sldId id="525" r:id="rId27"/>
    <p:sldId id="436" r:id="rId28"/>
    <p:sldId id="563" r:id="rId29"/>
    <p:sldId id="703" r:id="rId30"/>
    <p:sldId id="704" r:id="rId31"/>
    <p:sldId id="705" r:id="rId32"/>
    <p:sldId id="706" r:id="rId33"/>
    <p:sldId id="707" r:id="rId34"/>
    <p:sldId id="708" r:id="rId35"/>
    <p:sldId id="709"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440" r:id="rId49"/>
    <p:sldId id="545" r:id="rId50"/>
    <p:sldId id="691" r:id="rId51"/>
    <p:sldId id="692" r:id="rId52"/>
    <p:sldId id="693" r:id="rId53"/>
    <p:sldId id="550" r:id="rId54"/>
    <p:sldId id="551" r:id="rId55"/>
    <p:sldId id="694" r:id="rId56"/>
    <p:sldId id="553" r:id="rId57"/>
    <p:sldId id="554" r:id="rId58"/>
    <p:sldId id="695" r:id="rId59"/>
    <p:sldId id="556" r:id="rId60"/>
    <p:sldId id="557" r:id="rId61"/>
    <p:sldId id="696" r:id="rId62"/>
    <p:sldId id="558" r:id="rId63"/>
    <p:sldId id="560" r:id="rId64"/>
    <p:sldId id="561" r:id="rId65"/>
    <p:sldId id="379" r:id="rId66"/>
  </p:sldIdLst>
  <p:sldSz cx="12192000" cy="6858000"/>
  <p:notesSz cx="6858000" cy="9144000"/>
  <p:embeddedFontLst>
    <p:embeddedFont>
      <p:font typeface="隶书" pitchFamily="49" charset="-122"/>
      <p:regular r:id="rId68"/>
    </p:embeddedFont>
    <p:embeddedFont>
      <p:font typeface="Calibri" pitchFamily="34" charset="0"/>
      <p:regular r:id="rId69"/>
      <p:bold r:id="rId70"/>
      <p:italic r:id="rId71"/>
      <p:boldItalic r:id="rId72"/>
    </p:embeddedFont>
    <p:embeddedFont>
      <p:font typeface="Berlin Sans FB Demi" pitchFamily="34" charset="0"/>
      <p:bold r:id="rId73"/>
    </p:embeddedFont>
    <p:embeddedFont>
      <p:font typeface="微软雅黑" pitchFamily="34" charset="-122"/>
      <p:regular r:id="rId74"/>
      <p:bold r:id="rId75"/>
    </p:embeddedFont>
    <p:embeddedFont>
      <p:font typeface="Calibri Light" pitchFamily="34" charset="0"/>
      <p:regular r:id="rId76"/>
      <p:italic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0959" autoAdjust="0"/>
  </p:normalViewPr>
  <p:slideViewPr>
    <p:cSldViewPr snapToGrid="0" showGuides="1">
      <p:cViewPr varScale="1">
        <p:scale>
          <a:sx n="64" d="100"/>
          <a:sy n="64" d="100"/>
        </p:scale>
        <p:origin x="-996" y="-102"/>
      </p:cViewPr>
      <p:guideLst>
        <p:guide orient="horz" pos="1094"/>
        <p:guide orient="horz" pos="4065"/>
        <p:guide pos="32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2019/9/20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1728943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20</a:t>
            </a:fld>
            <a:endParaRPr lang="zh-CN" altLang="en-US"/>
          </a:p>
        </p:txBody>
      </p:sp>
    </p:spTree>
    <p:extLst>
      <p:ext uri="{BB962C8B-B14F-4D97-AF65-F5344CB8AC3E}">
        <p14:creationId xmlns:p14="http://schemas.microsoft.com/office/powerpoint/2010/main" val="267005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23</a:t>
            </a:fld>
            <a:endParaRPr lang="zh-CN" altLang="en-US"/>
          </a:p>
        </p:txBody>
      </p:sp>
    </p:spTree>
    <p:extLst>
      <p:ext uri="{BB962C8B-B14F-4D97-AF65-F5344CB8AC3E}">
        <p14:creationId xmlns:p14="http://schemas.microsoft.com/office/powerpoint/2010/main" val="289751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30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31</a:t>
            </a:fld>
            <a:endParaRPr lang="zh-CN" altLang="en-US"/>
          </a:p>
        </p:txBody>
      </p:sp>
    </p:spTree>
    <p:extLst>
      <p:ext uri="{BB962C8B-B14F-4D97-AF65-F5344CB8AC3E}">
        <p14:creationId xmlns:p14="http://schemas.microsoft.com/office/powerpoint/2010/main" val="105072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32</a:t>
            </a:fld>
            <a:endParaRPr lang="zh-CN" altLang="en-US"/>
          </a:p>
        </p:txBody>
      </p:sp>
    </p:spTree>
    <p:extLst>
      <p:ext uri="{BB962C8B-B14F-4D97-AF65-F5344CB8AC3E}">
        <p14:creationId xmlns:p14="http://schemas.microsoft.com/office/powerpoint/2010/main" val="268387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33</a:t>
            </a:fld>
            <a:endParaRPr lang="zh-CN" altLang="en-US"/>
          </a:p>
        </p:txBody>
      </p:sp>
    </p:spTree>
    <p:extLst>
      <p:ext uri="{BB962C8B-B14F-4D97-AF65-F5344CB8AC3E}">
        <p14:creationId xmlns:p14="http://schemas.microsoft.com/office/powerpoint/2010/main" val="26833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36</a:t>
            </a:fld>
            <a:endParaRPr lang="zh-CN" altLang="en-US"/>
          </a:p>
        </p:txBody>
      </p:sp>
    </p:spTree>
    <p:extLst>
      <p:ext uri="{BB962C8B-B14F-4D97-AF65-F5344CB8AC3E}">
        <p14:creationId xmlns:p14="http://schemas.microsoft.com/office/powerpoint/2010/main" val="281486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37</a:t>
            </a:fld>
            <a:endParaRPr lang="zh-CN" altLang="en-US"/>
          </a:p>
        </p:txBody>
      </p:sp>
    </p:spTree>
    <p:extLst>
      <p:ext uri="{BB962C8B-B14F-4D97-AF65-F5344CB8AC3E}">
        <p14:creationId xmlns:p14="http://schemas.microsoft.com/office/powerpoint/2010/main" val="106025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7</a:t>
            </a:fld>
            <a:endParaRPr lang="zh-CN" altLang="en-US"/>
          </a:p>
        </p:txBody>
      </p:sp>
    </p:spTree>
    <p:extLst>
      <p:ext uri="{BB962C8B-B14F-4D97-AF65-F5344CB8AC3E}">
        <p14:creationId xmlns:p14="http://schemas.microsoft.com/office/powerpoint/2010/main" val="289164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39</a:t>
            </a:fld>
            <a:endParaRPr lang="zh-CN" altLang="en-US"/>
          </a:p>
        </p:txBody>
      </p:sp>
    </p:spTree>
    <p:extLst>
      <p:ext uri="{BB962C8B-B14F-4D97-AF65-F5344CB8AC3E}">
        <p14:creationId xmlns:p14="http://schemas.microsoft.com/office/powerpoint/2010/main" val="766410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40</a:t>
            </a:fld>
            <a:endParaRPr lang="zh-CN" altLang="en-US"/>
          </a:p>
        </p:txBody>
      </p:sp>
    </p:spTree>
    <p:extLst>
      <p:ext uri="{BB962C8B-B14F-4D97-AF65-F5344CB8AC3E}">
        <p14:creationId xmlns:p14="http://schemas.microsoft.com/office/powerpoint/2010/main" val="2147679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41</a:t>
            </a:fld>
            <a:endParaRPr lang="zh-CN" altLang="en-US"/>
          </a:p>
        </p:txBody>
      </p:sp>
    </p:spTree>
    <p:extLst>
      <p:ext uri="{BB962C8B-B14F-4D97-AF65-F5344CB8AC3E}">
        <p14:creationId xmlns:p14="http://schemas.microsoft.com/office/powerpoint/2010/main" val="1980520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51</a:t>
            </a:fld>
            <a:endParaRPr lang="zh-CN" altLang="en-US"/>
          </a:p>
        </p:txBody>
      </p:sp>
    </p:spTree>
    <p:extLst>
      <p:ext uri="{BB962C8B-B14F-4D97-AF65-F5344CB8AC3E}">
        <p14:creationId xmlns:p14="http://schemas.microsoft.com/office/powerpoint/2010/main" val="1636093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a:t>
            </a:r>
            <a:r>
              <a:rPr lang="zh-CN" altLang="en-US" dirty="0" smtClean="0"/>
              <a:t>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a:t>
            </a:r>
            <a:r>
              <a:rPr lang="en-US" altLang="zh-CN" dirty="0" smtClean="0"/>
              <a:t>-</a:t>
            </a:r>
            <a:r>
              <a:rPr lang="zh-CN" altLang="en-US" dirty="0" smtClean="0"/>
              <a:t>开源</a:t>
            </a:r>
            <a:r>
              <a:rPr lang="zh-CN" altLang="en-US" baseline="0" dirty="0" smtClean="0"/>
              <a:t>  现状业务序列图</a:t>
            </a:r>
            <a:r>
              <a:rPr lang="en-US" altLang="zh-CN" baseline="0" dirty="0" smtClean="0"/>
              <a:t>-</a:t>
            </a:r>
            <a:r>
              <a:rPr lang="zh-CN" altLang="en-US" baseline="0" dirty="0" smtClean="0"/>
              <a:t>节流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17</a:t>
            </a:fld>
            <a:endParaRPr lang="zh-CN" altLang="en-US"/>
          </a:p>
        </p:txBody>
      </p:sp>
    </p:spTree>
    <p:extLst>
      <p:ext uri="{BB962C8B-B14F-4D97-AF65-F5344CB8AC3E}">
        <p14:creationId xmlns:p14="http://schemas.microsoft.com/office/powerpoint/2010/main" val="164093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2019/9/20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28.jpeg"/><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openxmlformats.org/officeDocument/2006/relationships/image" Target="../media/image31.jpe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0" indent="0">
              <a:lnSpc>
                <a:spcPct val="150000"/>
              </a:lnSpc>
              <a:buNone/>
            </a:pPr>
            <a:r>
              <a:rPr lang="zh-CN" altLang="en-US" dirty="0"/>
              <a:t>业务建模是从组织的角度来定位系统应该提供的价值</a:t>
            </a:r>
            <a:r>
              <a:rPr lang="zh-CN" altLang="en-US" dirty="0" smtClean="0"/>
              <a:t>。</a:t>
            </a:r>
            <a:endParaRPr lang="en-US" altLang="zh-CN" dirty="0" smtClean="0"/>
          </a:p>
          <a:p>
            <a:pPr marL="457200" indent="-457200">
              <a:lnSpc>
                <a:spcPct val="150000"/>
              </a:lnSpc>
              <a:buFont typeface="+mj-lt"/>
              <a:buAutoNum type="arabicPeriod"/>
            </a:pPr>
            <a:r>
              <a:rPr lang="zh-CN" altLang="en-US" b="1" dirty="0" smtClean="0">
                <a:solidFill>
                  <a:srgbClr val="FF0000"/>
                </a:solidFill>
              </a:rPr>
              <a:t>明确</a:t>
            </a:r>
            <a:r>
              <a:rPr lang="zh-CN" altLang="en-US" b="1" dirty="0">
                <a:solidFill>
                  <a:srgbClr val="FF0000"/>
                </a:solidFill>
              </a:rPr>
              <a:t>我们为谁服务（选定愿景要改进的组织）</a:t>
            </a:r>
            <a:r>
              <a:rPr lang="zh-CN" altLang="en-US" b="1" dirty="0" smtClean="0">
                <a:solidFill>
                  <a:srgbClr val="FF0000"/>
                </a:solidFill>
              </a:rPr>
              <a:t>。</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3"/>
          <a:srcRect/>
          <a:stretch>
            <a:fillRect/>
          </a:stretch>
        </p:blipFill>
        <p:spPr bwMode="auto">
          <a:xfrm>
            <a:off x="3809984" y="2097871"/>
            <a:ext cx="1428760" cy="1568064"/>
          </a:xfrm>
          <a:prstGeom prst="rect">
            <a:avLst/>
          </a:prstGeom>
          <a:noFill/>
        </p:spPr>
      </p:pic>
      <p:grpSp>
        <p:nvGrpSpPr>
          <p:cNvPr id="31" name="组合 30"/>
          <p:cNvGrpSpPr/>
          <p:nvPr/>
        </p:nvGrpSpPr>
        <p:grpSpPr>
          <a:xfrm>
            <a:off x="3381356" y="388382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388382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038291"/>
            <a:ext cx="1467068" cy="1631216"/>
          </a:xfrm>
          <a:prstGeom prst="rect">
            <a:avLst/>
          </a:prstGeom>
        </p:spPr>
        <p:txBody>
          <a:bodyPr wrap="none">
            <a:spAutoFit/>
          </a:bodyPr>
          <a:lstStyle/>
          <a:p>
            <a:r>
              <a:rPr lang="zh-CN" altLang="en-US" sz="10000" b="1" dirty="0">
                <a:solidFill>
                  <a:srgbClr val="FF0000"/>
                </a:solidFill>
              </a:rPr>
              <a:t>？</a:t>
            </a: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2" name="矩形 21"/>
          <p:cNvSpPr/>
          <p:nvPr/>
        </p:nvSpPr>
        <p:spPr>
          <a:xfrm>
            <a:off x="2618125" y="5214260"/>
            <a:ext cx="6955750" cy="461665"/>
          </a:xfrm>
          <a:prstGeom prst="rect">
            <a:avLst/>
          </a:prstGeom>
        </p:spPr>
        <p:txBody>
          <a:bodyPr wrap="none">
            <a:spAutoFit/>
          </a:bodyPr>
          <a:lstStyle/>
          <a:p>
            <a:r>
              <a:rPr lang="zh-CN" altLang="en-US" sz="2400" b="1" dirty="0">
                <a:solidFill>
                  <a:srgbClr val="BF6D07"/>
                </a:solidFill>
                <a:latin typeface="微软雅黑" pitchFamily="34" charset="-122"/>
                <a:ea typeface="微软雅黑" pitchFamily="34" charset="-122"/>
              </a:rPr>
              <a:t>最佳的研究范围就是愿</a:t>
            </a:r>
            <a:r>
              <a:rPr lang="zh-CN" altLang="en-US" sz="2400" b="1" dirty="0" smtClean="0">
                <a:solidFill>
                  <a:srgbClr val="BF6D07"/>
                </a:solidFill>
                <a:latin typeface="微软雅黑" pitchFamily="34" charset="-122"/>
                <a:ea typeface="微软雅黑" pitchFamily="34" charset="-122"/>
              </a:rPr>
              <a:t>景</a:t>
            </a:r>
            <a:r>
              <a:rPr lang="zh-CN" altLang="en-US" sz="2400" b="1" dirty="0">
                <a:solidFill>
                  <a:srgbClr val="BF6D07"/>
                </a:solidFill>
                <a:latin typeface="微软雅黑" pitchFamily="34" charset="-122"/>
                <a:ea typeface="微软雅黑" pitchFamily="34" charset="-122"/>
              </a:rPr>
              <a:t>涉及</a:t>
            </a:r>
            <a:r>
              <a:rPr lang="zh-CN" altLang="en-US" sz="2400" b="1" dirty="0" smtClean="0">
                <a:solidFill>
                  <a:srgbClr val="BF6D07"/>
                </a:solidFill>
                <a:latin typeface="微软雅黑" pitchFamily="34" charset="-122"/>
                <a:ea typeface="微软雅黑" pitchFamily="34" charset="-122"/>
              </a:rPr>
              <a:t>的</a:t>
            </a:r>
            <a:r>
              <a:rPr lang="zh-CN" altLang="en-US" sz="2400" b="1" dirty="0">
                <a:solidFill>
                  <a:srgbClr val="BF6D07"/>
                </a:solidFill>
                <a:latin typeface="微软雅黑" pitchFamily="34" charset="-122"/>
                <a:ea typeface="微软雅黑" pitchFamily="34" charset="-122"/>
              </a:rPr>
              <a:t>、需要改进的组织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2"/>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79094"/>
            <a:ext cx="10972800" cy="4475605"/>
          </a:xfrm>
        </p:spPr>
        <p:txBody>
          <a:bodyPr/>
          <a:lstStyle/>
          <a:p>
            <a:pPr>
              <a:lnSpc>
                <a:spcPct val="120000"/>
              </a:lnSpc>
              <a:spcBef>
                <a:spcPts val="600"/>
              </a:spcBef>
            </a:pPr>
            <a:r>
              <a:rPr lang="zh-CN" altLang="en-US" dirty="0"/>
              <a:t>选定业务组织要结合系统愿景。</a:t>
            </a:r>
            <a:endParaRPr lang="en-US" altLang="zh-CN" dirty="0"/>
          </a:p>
          <a:p>
            <a:pPr lvl="1">
              <a:lnSpc>
                <a:spcPct val="120000"/>
              </a:lnSpc>
              <a:spcBef>
                <a:spcPts val="600"/>
              </a:spcBef>
              <a:buFont typeface="Wingdings" pitchFamily="2" charset="2"/>
              <a:buChar char="Ø"/>
            </a:pPr>
            <a:r>
              <a:rPr lang="zh-CN" altLang="en-US" dirty="0" smtClean="0"/>
              <a:t> 可能</a:t>
            </a:r>
            <a:r>
              <a:rPr lang="zh-CN" altLang="en-US" dirty="0"/>
              <a:t>是整个行政组织，也可能是行政组织中的部分。</a:t>
            </a:r>
            <a:endParaRPr lang="en-US" altLang="zh-CN" dirty="0"/>
          </a:p>
        </p:txBody>
      </p:sp>
      <p:pic>
        <p:nvPicPr>
          <p:cNvPr id="13" name="Picture 3"/>
          <p:cNvPicPr>
            <a:picLocks noChangeAspect="1" noChangeArrowheads="1"/>
          </p:cNvPicPr>
          <p:nvPr/>
        </p:nvPicPr>
        <p:blipFill>
          <a:blip r:embed="rId3"/>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347884" y="2636834"/>
            <a:ext cx="7320148" cy="3571900"/>
            <a:chOff x="1823884" y="2928934"/>
            <a:chExt cx="7320148"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1823884" y="3071810"/>
              <a:ext cx="2105176"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企业管理系统</a:t>
              </a: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347884" y="3708404"/>
            <a:ext cx="3319620" cy="1939936"/>
            <a:chOff x="1823884" y="4000504"/>
            <a:chExt cx="3319620"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1823884" y="5572140"/>
              <a:ext cx="2748116"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企业人力资源系统</a:t>
              </a: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7437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客户部</a:t>
            </a: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p>
        </p:txBody>
      </p:sp>
      <p:pic>
        <p:nvPicPr>
          <p:cNvPr id="8" name="Picture 2"/>
          <p:cNvPicPr>
            <a:picLocks noChangeAspect="1" noChangeArrowheads="1"/>
          </p:cNvPicPr>
          <p:nvPr/>
        </p:nvPicPr>
        <p:blipFill>
          <a:blip r:embed="rId3"/>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a:srcRect l="15234" t="21318" r="38476" b="16666"/>
          <a:stretch>
            <a:fillRect/>
          </a:stretch>
        </p:blipFill>
        <p:spPr bwMode="auto">
          <a:xfrm>
            <a:off x="4640783" y="2835170"/>
            <a:ext cx="4122217" cy="3339518"/>
          </a:xfrm>
          <a:prstGeom prst="rect">
            <a:avLst/>
          </a:prstGeom>
          <a:noFill/>
          <a:ln w="9525">
            <a:noFill/>
            <a:miter lim="800000"/>
            <a:headEnd/>
            <a:tailEnd/>
          </a:ln>
          <a:effectLst/>
        </p:spPr>
      </p:pic>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sp>
        <p:nvSpPr>
          <p:cNvPr id="7" name="线形标注 2(带边框和强调线) 6"/>
          <p:cNvSpPr/>
          <p:nvPr/>
        </p:nvSpPr>
        <p:spPr>
          <a:xfrm>
            <a:off x="9239272" y="3082924"/>
            <a:ext cx="1285884" cy="571504"/>
          </a:xfrm>
          <a:prstGeom prst="accentBorderCallout2">
            <a:avLst>
              <a:gd name="adj1" fmla="val 44147"/>
              <a:gd name="adj2" fmla="val -3818"/>
              <a:gd name="adj3" fmla="val 49226"/>
              <a:gd name="adj4" fmla="val -29083"/>
              <a:gd name="adj5" fmla="val 51936"/>
              <a:gd name="adj6" fmla="val -39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2996"/>
              <a:gd name="adj6" fmla="val -1062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线形标注 2(带边框和强调线) 22"/>
          <p:cNvSpPr/>
          <p:nvPr/>
        </p:nvSpPr>
        <p:spPr>
          <a:xfrm>
            <a:off x="9239272" y="5368940"/>
            <a:ext cx="1285884" cy="571504"/>
          </a:xfrm>
          <a:prstGeom prst="accentBorderCallout2">
            <a:avLst>
              <a:gd name="adj1" fmla="val 44147"/>
              <a:gd name="adj2" fmla="val -3818"/>
              <a:gd name="adj3" fmla="val 44146"/>
              <a:gd name="adj4" fmla="val -35856"/>
              <a:gd name="adj5" fmla="val -121579"/>
              <a:gd name="adj6" fmla="val -1110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24" name="线形标注 2(带边框和强调线) 23"/>
          <p:cNvSpPr/>
          <p:nvPr/>
        </p:nvSpPr>
        <p:spPr>
          <a:xfrm>
            <a:off x="9239272" y="5357385"/>
            <a:ext cx="1285884" cy="571504"/>
          </a:xfrm>
          <a:prstGeom prst="accentBorderCallout2">
            <a:avLst>
              <a:gd name="adj1" fmla="val 44147"/>
              <a:gd name="adj2" fmla="val -3818"/>
              <a:gd name="adj3" fmla="val 44146"/>
              <a:gd name="adj4" fmla="val -35856"/>
              <a:gd name="adj5" fmla="val -292426"/>
              <a:gd name="adj6" fmla="val -108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6958738" y="2912660"/>
            <a:ext cx="728421" cy="307777"/>
          </a:xfrm>
          <a:prstGeom prst="rect">
            <a:avLst/>
          </a:prstGeom>
          <a:solidFill>
            <a:srgbClr val="B3C0DF"/>
          </a:solidFill>
        </p:spPr>
        <p:txBody>
          <a:bodyPr wrap="square" rtlCol="0">
            <a:spAutoFit/>
          </a:bodyPr>
          <a:lstStyle/>
          <a:p>
            <a:r>
              <a:rPr lang="zh-CN" altLang="en-US" sz="1400" b="1" dirty="0" smtClean="0"/>
              <a:t>银行</a:t>
            </a:r>
            <a:endParaRPr lang="zh-CN" altLang="en-US" sz="1400" b="1" dirty="0"/>
          </a:p>
        </p:txBody>
      </p:sp>
    </p:spTree>
    <p:extLst>
      <p:ext uri="{BB962C8B-B14F-4D97-AF65-F5344CB8AC3E}">
        <p14:creationId xmlns:p14="http://schemas.microsoft.com/office/powerpoint/2010/main" val="157842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23" grpId="0" bldLvl="0" animBg="1"/>
      <p:bldP spid="24" grpId="0" bldLvl="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600" dirty="0"/>
              <a:t>第一步：找到软件项目的“老大”；</a:t>
            </a:r>
            <a:endParaRPr lang="en-US" altLang="zh-CN" sz="2600" dirty="0"/>
          </a:p>
          <a:p>
            <a:r>
              <a:rPr lang="zh-CN" altLang="en-US" sz="2600" dirty="0"/>
              <a:t>第二步：得到“老大”对项目的期望（愿景）；</a:t>
            </a:r>
            <a:endParaRPr lang="en-US" altLang="zh-CN" sz="2600" dirty="0"/>
          </a:p>
          <a:p>
            <a:r>
              <a:rPr lang="zh-CN" altLang="en-US" sz="2600" dirty="0"/>
              <a:t>第三步：描述出愿景的度量指标；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1342800"/>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buFont typeface="Wingdings" pitchFamily="2" charset="2"/>
              <a:buChar char="Ø"/>
            </a:pPr>
            <a:r>
              <a:rPr lang="zh-CN" altLang="en-US" dirty="0" smtClean="0"/>
              <a:t> 在</a:t>
            </a:r>
            <a:r>
              <a:rPr lang="zh-CN" altLang="en-US" dirty="0"/>
              <a:t>组织之</a:t>
            </a:r>
            <a:r>
              <a:rPr lang="zh-CN" altLang="en-US" dirty="0">
                <a:solidFill>
                  <a:srgbClr val="FF0000"/>
                </a:solidFill>
              </a:rPr>
              <a:t>外</a:t>
            </a:r>
            <a:r>
              <a:rPr lang="zh-CN" altLang="en-US" dirty="0"/>
              <a:t>和组织交互的</a:t>
            </a:r>
            <a:r>
              <a:rPr lang="zh-CN" altLang="en-US" dirty="0">
                <a:solidFill>
                  <a:srgbClr val="FF0000"/>
                </a:solidFill>
              </a:rPr>
              <a:t>人群或组织</a:t>
            </a:r>
            <a:r>
              <a:rPr lang="zh-CN" altLang="en-US" dirty="0"/>
              <a:t>。</a:t>
            </a:r>
            <a:endParaRPr lang="en-US" altLang="zh-CN" dirty="0"/>
          </a:p>
          <a:p>
            <a:pPr lvl="1">
              <a:lnSpc>
                <a:spcPct val="150000"/>
              </a:lnSpc>
              <a:buFont typeface="Wingdings" pitchFamily="2" charset="2"/>
              <a:buChar char="Ø"/>
            </a:pPr>
            <a:r>
              <a:rPr lang="zh-CN" altLang="en-US" dirty="0" smtClean="0"/>
              <a:t> 例如</a:t>
            </a:r>
            <a:r>
              <a:rPr lang="zh-CN" altLang="en-US" dirty="0"/>
              <a:t>储户是银行的业务执行者，食客是餐馆的业务执行者。</a:t>
            </a:r>
            <a:endParaRPr lang="en-US" altLang="zh-CN" dirty="0"/>
          </a:p>
        </p:txBody>
      </p:sp>
      <p:pic>
        <p:nvPicPr>
          <p:cNvPr id="1029" name="Picture 5"/>
          <p:cNvPicPr>
            <a:picLocks noChangeAspect="1" noChangeArrowheads="1"/>
          </p:cNvPicPr>
          <p:nvPr/>
        </p:nvPicPr>
        <p:blipFill>
          <a:blip r:embed="rId3"/>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178089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3"/>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TextBox 1"/>
          <p:cNvSpPr txBox="1"/>
          <p:nvPr/>
        </p:nvSpPr>
        <p:spPr>
          <a:xfrm>
            <a:off x="3657600" y="2645104"/>
            <a:ext cx="1814052" cy="461665"/>
          </a:xfrm>
          <a:prstGeom prst="rect">
            <a:avLst/>
          </a:prstGeom>
          <a:solidFill>
            <a:schemeClr val="bg1">
              <a:lumMod val="95000"/>
            </a:schemeClr>
          </a:solidFill>
        </p:spPr>
        <p:txBody>
          <a:bodyPr wrap="square" rtlCol="0">
            <a:spAutoFit/>
          </a:bodyPr>
          <a:lstStyle/>
          <a:p>
            <a:r>
              <a:rPr lang="zh-CN" altLang="en-US" sz="2400" dirty="0" smtClean="0">
                <a:latin typeface="微软雅黑" pitchFamily="34" charset="-122"/>
                <a:ea typeface="微软雅黑" pitchFamily="34" charset="-122"/>
              </a:rPr>
              <a:t>保和堂医院</a:t>
            </a:r>
            <a:endParaRPr lang="zh-CN" altLang="en-US" sz="2400" dirty="0">
              <a:latin typeface="微软雅黑" pitchFamily="34" charset="-122"/>
              <a:ea typeface="微软雅黑" pitchFamily="34" charset="-122"/>
            </a:endParaRPr>
          </a:p>
        </p:txBody>
      </p:sp>
      <p:sp>
        <p:nvSpPr>
          <p:cNvPr id="23" name="TextBox 22"/>
          <p:cNvSpPr txBox="1"/>
          <p:nvPr/>
        </p:nvSpPr>
        <p:spPr>
          <a:xfrm>
            <a:off x="8290560" y="2645103"/>
            <a:ext cx="1814052" cy="461665"/>
          </a:xfrm>
          <a:prstGeom prst="rect">
            <a:avLst/>
          </a:prstGeom>
          <a:solidFill>
            <a:schemeClr val="bg1">
              <a:lumMod val="85000"/>
            </a:schemeClr>
          </a:solidFill>
        </p:spPr>
        <p:txBody>
          <a:bodyPr wrap="square" rtlCol="0">
            <a:spAutoFit/>
          </a:bodyPr>
          <a:lstStyle/>
          <a:p>
            <a:r>
              <a:rPr lang="zh-CN" altLang="en-US" sz="2400" dirty="0">
                <a:latin typeface="微软雅黑" pitchFamily="34" charset="-122"/>
                <a:ea typeface="微软雅黑" pitchFamily="34" charset="-122"/>
              </a:rPr>
              <a:t>明</a:t>
            </a:r>
            <a:r>
              <a:rPr lang="zh-CN" altLang="en-US" sz="2400" dirty="0" smtClean="0">
                <a:latin typeface="微软雅黑" pitchFamily="34" charset="-122"/>
                <a:ea typeface="微软雅黑" pitchFamily="34" charset="-122"/>
              </a:rPr>
              <a:t>德大学</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608400" y="1332000"/>
            <a:ext cx="10464800" cy="4136726"/>
          </a:xfrm>
        </p:spPr>
        <p:txBody>
          <a:bodyPr/>
          <a:lstStyle/>
          <a:p>
            <a:pPr>
              <a:lnSpc>
                <a:spcPct val="150000"/>
              </a:lnSpc>
            </a:pPr>
            <a:r>
              <a:rPr lang="zh-CN" altLang="en-US" b="1" dirty="0"/>
              <a:t>业务用例</a:t>
            </a:r>
            <a:r>
              <a:rPr lang="en-US" altLang="zh-CN" b="1" dirty="0"/>
              <a:t>[Business Use Case]</a:t>
            </a:r>
          </a:p>
          <a:p>
            <a:pPr lvl="1">
              <a:lnSpc>
                <a:spcPct val="150000"/>
              </a:lnSpc>
              <a:buFont typeface="Wingdings" pitchFamily="2" charset="2"/>
              <a:buChar char="Ø"/>
            </a:pPr>
            <a:r>
              <a:rPr lang="zh-CN" altLang="en-US" dirty="0" smtClean="0"/>
              <a:t> 组织</a:t>
            </a:r>
            <a:r>
              <a:rPr lang="zh-CN" altLang="en-US" dirty="0"/>
              <a:t>为业务执行者提供的</a:t>
            </a:r>
            <a:r>
              <a:rPr lang="zh-CN" altLang="en-US" dirty="0">
                <a:solidFill>
                  <a:srgbClr val="FF0000"/>
                </a:solidFill>
              </a:rPr>
              <a:t>价值</a:t>
            </a:r>
            <a:r>
              <a:rPr lang="zh-CN" altLang="en-US" dirty="0" smtClean="0"/>
              <a:t>。</a:t>
            </a:r>
            <a:endParaRPr lang="en-US" altLang="zh-CN" dirty="0" smtClean="0"/>
          </a:p>
          <a:p>
            <a:pPr lvl="1">
              <a:lnSpc>
                <a:spcPct val="150000"/>
              </a:lnSpc>
              <a:buFont typeface="Wingdings" pitchFamily="2" charset="2"/>
              <a:buChar char="Ø"/>
            </a:pPr>
            <a:r>
              <a:rPr lang="zh-CN" altLang="en-US" dirty="0" smtClean="0"/>
              <a:t> 例如</a:t>
            </a:r>
            <a:r>
              <a:rPr lang="zh-CN" altLang="en-US" dirty="0"/>
              <a:t>银行的业务用例有存款</a:t>
            </a:r>
            <a:r>
              <a:rPr lang="zh-CN" altLang="en-US" dirty="0" smtClean="0"/>
              <a:t>、取款、转账等</a:t>
            </a:r>
            <a:r>
              <a:rPr lang="zh-CN" altLang="en-US" dirty="0"/>
              <a:t>；餐馆的业务用例有吃饭。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558281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extLst>
              <p:ext uri="{D42A27DB-BD31-4B8C-83A1-F6EECF244321}">
                <p14:modId xmlns:p14="http://schemas.microsoft.com/office/powerpoint/2010/main" val="1106971385"/>
              </p:ext>
            </p:extLst>
          </p:nvPr>
        </p:nvGraphicFramePr>
        <p:xfrm>
          <a:off x="434715" y="1623712"/>
          <a:ext cx="4766872" cy="4236720"/>
        </p:xfrm>
        <a:graphic>
          <a:graphicData uri="http://schemas.openxmlformats.org/drawingml/2006/table">
            <a:tbl>
              <a:tblPr firstRow="1" bandRow="1"/>
              <a:tblGrid>
                <a:gridCol w="677623"/>
                <a:gridCol w="4089249"/>
              </a:tblGrid>
              <a:tr h="640080">
                <a:tc>
                  <a:txBody>
                    <a:bodyPr/>
                    <a:lstStyle/>
                    <a:p>
                      <a:pPr algn="ctr"/>
                      <a:r>
                        <a:rPr lang="zh-CN" altLang="en-US" sz="2000" dirty="0">
                          <a:latin typeface="微软雅黑" panose="020B0503020204020204" pitchFamily="34" charset="-122"/>
                          <a:ea typeface="微软雅黑" panose="020B0503020204020204" pitchFamily="34" charset="-122"/>
                        </a:rPr>
                        <a:t>老大</a:t>
                      </a:r>
                    </a:p>
                  </a:txBody>
                  <a:tcPr>
                    <a:cell3D prstMaterial="dkEdge">
                      <a:bevel/>
                      <a:lightRig rig="flood" dir="t"/>
                    </a:cell3D>
                  </a:tcPr>
                </a:tc>
                <a:tc>
                  <a:txBody>
                    <a:bodyPr/>
                    <a:lstStyle/>
                    <a:p>
                      <a:pPr marL="0" algn="l" defTabSz="914400" rtl="0" eaLnBrk="1" latinLnBrk="0" hangingPunct="1">
                        <a:spcBef>
                          <a:spcPct val="50000"/>
                        </a:spcBef>
                      </a:pPr>
                      <a:r>
                        <a:rPr lang="zh-CN" altLang="en-US" sz="20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20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pPr algn="ctr"/>
                      <a:r>
                        <a:rPr lang="zh-CN" altLang="en-US" sz="2000" dirty="0">
                          <a:latin typeface="微软雅黑" panose="020B0503020204020204" pitchFamily="34" charset="-122"/>
                          <a:ea typeface="微软雅黑" panose="020B0503020204020204" pitchFamily="34" charset="-122"/>
                        </a:rPr>
                        <a:t>愿景</a:t>
                      </a:r>
                    </a:p>
                  </a:txBody>
                  <a:tcPr>
                    <a:cell3D prstMaterial="dkEdge">
                      <a:bevel/>
                      <a:lightRig rig="flood" dir="t"/>
                    </a:cell3D>
                  </a:tcPr>
                </a:tc>
                <a:tc>
                  <a:txBody>
                    <a:bodyPr/>
                    <a:lstStyle/>
                    <a:p>
                      <a:pPr marL="0" algn="l" defTabSz="914400" rtl="0" eaLnBrk="1" latinLnBrk="0" hangingPunct="1">
                        <a:spcBef>
                          <a:spcPct val="50000"/>
                        </a:spcBef>
                      </a:pPr>
                      <a:r>
                        <a:rPr lang="zh-CN" altLang="en-US" sz="20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p>
                  </a:txBody>
                  <a:tcPr>
                    <a:cell3D prstMaterial="dkEdge">
                      <a:bevel/>
                      <a:lightRig rig="flood" dir="t"/>
                    </a:cell3D>
                  </a:tcPr>
                </a:tc>
              </a:tr>
              <a:tr h="2009505">
                <a:tc>
                  <a:txBody>
                    <a:bodyPr/>
                    <a:lstStyle/>
                    <a:p>
                      <a:pPr algn="ctr"/>
                      <a:r>
                        <a:rPr lang="zh-CN" altLang="en-US" sz="2000" dirty="0">
                          <a:latin typeface="微软雅黑" panose="020B0503020204020204" pitchFamily="34" charset="-122"/>
                          <a:ea typeface="微软雅黑" panose="020B0503020204020204" pitchFamily="34" charset="-122"/>
                        </a:rPr>
                        <a:t>度量指标</a:t>
                      </a: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20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20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20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3"/>
          <a:srcRect l="15234" t="21318" r="38476" b="16666"/>
          <a:stretch>
            <a:fillRect/>
          </a:stretch>
        </p:blipFill>
        <p:spPr bwMode="auto">
          <a:xfrm>
            <a:off x="5647940" y="1620672"/>
            <a:ext cx="5379058" cy="4357718"/>
          </a:xfrm>
          <a:prstGeom prst="rect">
            <a:avLst/>
          </a:prstGeom>
          <a:noFill/>
          <a:ln w="9525">
            <a:noFill/>
            <a:miter lim="800000"/>
            <a:headEnd/>
            <a:tailEnd/>
          </a:ln>
          <a:effectLst/>
        </p:spPr>
      </p:pic>
      <p:sp>
        <p:nvSpPr>
          <p:cNvPr id="8" name="矩形 7"/>
          <p:cNvSpPr/>
          <p:nvPr/>
        </p:nvSpPr>
        <p:spPr>
          <a:xfrm>
            <a:off x="8286680" y="133492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p>
        </p:txBody>
      </p:sp>
      <p:sp>
        <p:nvSpPr>
          <p:cNvPr id="9" name="矩形 8"/>
          <p:cNvSpPr/>
          <p:nvPr/>
        </p:nvSpPr>
        <p:spPr>
          <a:xfrm>
            <a:off x="5643474" y="340662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业务</a:t>
            </a:r>
            <a:r>
              <a:rPr lang="zh-CN" altLang="en-US" sz="2400" dirty="0">
                <a:latin typeface="微软雅黑" panose="020B0503020204020204" pitchFamily="34" charset="-122"/>
                <a:ea typeface="微软雅黑" panose="020B0503020204020204" pitchFamily="34" charset="-122"/>
              </a:rPr>
              <a:t>执行者？</a:t>
            </a:r>
          </a:p>
        </p:txBody>
      </p:sp>
      <p:sp>
        <p:nvSpPr>
          <p:cNvPr id="10" name="矩形 9"/>
          <p:cNvSpPr/>
          <p:nvPr/>
        </p:nvSpPr>
        <p:spPr>
          <a:xfrm>
            <a:off x="8643870" y="240649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62317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389928944"/>
              </p:ext>
            </p:extLst>
          </p:nvPr>
        </p:nvGraphicFramePr>
        <p:xfrm>
          <a:off x="1128197" y="1356935"/>
          <a:ext cx="10076832" cy="4881633"/>
        </p:xfrm>
        <a:graphic>
          <a:graphicData uri="http://schemas.openxmlformats.org/drawingml/2006/table">
            <a:tbl>
              <a:tblPr firstRow="1" bandRow="1"/>
              <a:tblGrid>
                <a:gridCol w="2239276"/>
                <a:gridCol w="7837556"/>
              </a:tblGrid>
              <a:tr h="766833">
                <a:tc>
                  <a:txBody>
                    <a:bodyPr/>
                    <a:lstStyle/>
                    <a:p>
                      <a:pPr algn="ctr">
                        <a:lnSpc>
                          <a:spcPct val="150000"/>
                        </a:lnSpc>
                      </a:pPr>
                      <a:r>
                        <a:rPr lang="zh-CN" altLang="en-US" sz="2800" b="1" dirty="0">
                          <a:latin typeface="微软雅黑" pitchFamily="34" charset="-122"/>
                          <a:ea typeface="微软雅黑" pitchFamily="34" charset="-122"/>
                        </a:rPr>
                        <a:t>业务用例</a:t>
                      </a:r>
                    </a:p>
                  </a:txBody>
                  <a:tcPr/>
                </a:tc>
                <a:tc>
                  <a:txBody>
                    <a:bodyPr/>
                    <a:lstStyle/>
                    <a:p>
                      <a:pPr algn="ctr">
                        <a:lnSpc>
                          <a:spcPct val="150000"/>
                        </a:lnSpc>
                      </a:pPr>
                      <a:r>
                        <a:rPr lang="zh-CN" altLang="en-US" sz="2800" b="1" dirty="0">
                          <a:latin typeface="微软雅黑" pitchFamily="34" charset="-122"/>
                          <a:ea typeface="微软雅黑" pitchFamily="34" charset="-122"/>
                        </a:rPr>
                        <a:t>简述</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取款</a:t>
                      </a:r>
                    </a:p>
                  </a:txBody>
                  <a:tcPr/>
                </a:tc>
                <a:tc>
                  <a:txBody>
                    <a:bodyPr/>
                    <a:lstStyle/>
                    <a:p>
                      <a:pPr>
                        <a:lnSpc>
                          <a:spcPct val="150000"/>
                        </a:lnSpc>
                      </a:pPr>
                      <a:r>
                        <a:rPr lang="zh-CN" altLang="en-US" sz="2800" dirty="0">
                          <a:latin typeface="微软雅黑" pitchFamily="34" charset="-122"/>
                          <a:ea typeface="微软雅黑" pitchFamily="34" charset="-122"/>
                        </a:rPr>
                        <a:t>银行客户于财神银行营业时间，到财神银行的营业厅，由银行柜员协助办理取款业务。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存款</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银行客户于财神银行营业时间，到财神银行的营业厅，由银行柜员协助办理存款业务。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转账</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银行客户于财神银行营业时间，到财神银行的营业厅，由银行柜员协助办理转账业务。</a:t>
                      </a:r>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示例：业务用例简述</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332000"/>
            <a:ext cx="10972800" cy="4389120"/>
          </a:xfrm>
        </p:spPr>
        <p:txBody>
          <a:bodyPr/>
          <a:lstStyle/>
          <a:p>
            <a:pPr>
              <a:lnSpc>
                <a:spcPct val="120000"/>
              </a:lnSpc>
              <a:spcBef>
                <a:spcPts val="600"/>
              </a:spcBef>
              <a:spcAft>
                <a:spcPts val="600"/>
              </a:spcAft>
            </a:pPr>
            <a:r>
              <a:rPr lang="zh-CN" altLang="en-US" sz="2800" dirty="0"/>
              <a:t>业务序列图帮助我们从</a:t>
            </a:r>
            <a:r>
              <a:rPr lang="zh-CN" altLang="en-US" sz="2800" dirty="0">
                <a:solidFill>
                  <a:srgbClr val="FF0000"/>
                </a:solidFill>
              </a:rPr>
              <a:t>细节上</a:t>
            </a:r>
            <a:r>
              <a:rPr lang="zh-CN" altLang="en-US" sz="2800" dirty="0"/>
              <a:t>了解组织的</a:t>
            </a:r>
            <a:r>
              <a:rPr lang="zh-CN" altLang="en-US" sz="2800" dirty="0">
                <a:solidFill>
                  <a:srgbClr val="FF0000"/>
                </a:solidFill>
              </a:rPr>
              <a:t>业务流程</a:t>
            </a:r>
            <a:r>
              <a:rPr lang="zh-CN" altLang="en-US" sz="2800" dirty="0"/>
              <a:t>。</a:t>
            </a:r>
            <a:endParaRPr lang="en-US" altLang="zh-CN" sz="2800" dirty="0"/>
          </a:p>
          <a:p>
            <a:pPr marL="742950" lvl="2" indent="-342900">
              <a:lnSpc>
                <a:spcPct val="120000"/>
              </a:lnSpc>
              <a:spcBef>
                <a:spcPts val="600"/>
              </a:spcBef>
              <a:spcAft>
                <a:spcPts val="600"/>
              </a:spcAft>
              <a:buFont typeface="Wingdings" pitchFamily="2" charset="2"/>
              <a:buChar char="Ø"/>
            </a:pPr>
            <a:r>
              <a:rPr lang="zh-CN" altLang="en-US" sz="2400" dirty="0"/>
              <a:t>每个业务用例都代表一条业务流程</a:t>
            </a:r>
            <a:r>
              <a:rPr lang="zh-CN" altLang="en-US" sz="2400" dirty="0" smtClean="0"/>
              <a:t>，可用</a:t>
            </a:r>
            <a:r>
              <a:rPr lang="zh-CN" altLang="en-US" sz="2400" dirty="0"/>
              <a:t>文字、活动图或序列图来</a:t>
            </a:r>
            <a:r>
              <a:rPr lang="zh-CN" altLang="en-US" sz="2400" dirty="0" smtClean="0"/>
              <a:t>描述。</a:t>
            </a:r>
            <a:endParaRPr lang="en-US" altLang="zh-CN" sz="2400" dirty="0"/>
          </a:p>
        </p:txBody>
      </p:sp>
      <p:pic>
        <p:nvPicPr>
          <p:cNvPr id="24577" name="Picture 1"/>
          <p:cNvPicPr>
            <a:picLocks noChangeAspect="1" noChangeArrowheads="1"/>
          </p:cNvPicPr>
          <p:nvPr/>
        </p:nvPicPr>
        <p:blipFill>
          <a:blip r:embed="rId3"/>
          <a:srcRect l="16406" t="31977" r="15625" b="19573"/>
          <a:stretch>
            <a:fillRect/>
          </a:stretch>
        </p:blipFill>
        <p:spPr bwMode="auto">
          <a:xfrm>
            <a:off x="1995005" y="2805514"/>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94280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7"/>
                                        </p:tgtEl>
                                        <p:attrNameLst>
                                          <p:attrName>style.visibility</p:attrName>
                                        </p:attrNameLst>
                                      </p:cBhvr>
                                      <p:to>
                                        <p:strVal val="visible"/>
                                      </p:to>
                                    </p:set>
                                    <p:animEffect transition="in" filter="fade">
                                      <p:cBhvr>
                                        <p:cTn id="7" dur="500"/>
                                        <p:tgtEl>
                                          <p:spTgt spid="24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从需求调查到需求分析</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11264"/>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2" name="矩形 41"/>
          <p:cNvSpPr/>
          <p:nvPr/>
        </p:nvSpPr>
        <p:spPr>
          <a:xfrm>
            <a:off x="8885357"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内容占位符 2"/>
          <p:cNvSpPr txBox="1"/>
          <p:nvPr/>
        </p:nvSpPr>
        <p:spPr>
          <a:xfrm>
            <a:off x="393700" y="1423761"/>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endParaRPr lang="en-US" altLang="zh-CN" sz="2400" dirty="0">
              <a:latin typeface="微软雅黑" pitchFamily="34" charset="-122"/>
              <a:ea typeface="微软雅黑" pitchFamily="34" charset="-122"/>
            </a:endParaRPr>
          </a:p>
        </p:txBody>
      </p:sp>
      <p:pic>
        <p:nvPicPr>
          <p:cNvPr id="16" name="图片 15"/>
          <p:cNvPicPr>
            <a:picLocks noChangeAspect="1"/>
          </p:cNvPicPr>
          <p:nvPr/>
        </p:nvPicPr>
        <p:blipFill>
          <a:blip r:embed="rId2"/>
          <a:stretch>
            <a:fillRect/>
          </a:stretch>
        </p:blipFill>
        <p:spPr>
          <a:xfrm>
            <a:off x="2300960" y="1517178"/>
            <a:ext cx="2409825" cy="1905000"/>
          </a:xfrm>
          <a:prstGeom prst="rect">
            <a:avLst/>
          </a:prstGeom>
        </p:spPr>
      </p:pic>
      <p:pic>
        <p:nvPicPr>
          <p:cNvPr id="17" name="图片 16"/>
          <p:cNvPicPr>
            <a:picLocks noChangeAspect="1"/>
          </p:cNvPicPr>
          <p:nvPr/>
        </p:nvPicPr>
        <p:blipFill>
          <a:blip r:embed="rId3"/>
          <a:stretch>
            <a:fillRect/>
          </a:stretch>
        </p:blipFill>
        <p:spPr>
          <a:xfrm>
            <a:off x="6638356" y="1510647"/>
            <a:ext cx="1066800" cy="1828800"/>
          </a:xfrm>
          <a:prstGeom prst="rect">
            <a:avLst/>
          </a:prstGeom>
        </p:spPr>
      </p:pic>
      <p:pic>
        <p:nvPicPr>
          <p:cNvPr id="18" name="图片 17"/>
          <p:cNvPicPr>
            <a:picLocks noChangeAspect="1"/>
          </p:cNvPicPr>
          <p:nvPr/>
        </p:nvPicPr>
        <p:blipFill>
          <a:blip r:embed="rId4"/>
          <a:stretch>
            <a:fillRect/>
          </a:stretch>
        </p:blipFill>
        <p:spPr>
          <a:xfrm>
            <a:off x="9632727" y="1510647"/>
            <a:ext cx="1028700" cy="2009775"/>
          </a:xfrm>
          <a:prstGeom prst="rect">
            <a:avLst/>
          </a:prstGeom>
        </p:spPr>
      </p:pic>
      <p:sp>
        <p:nvSpPr>
          <p:cNvPr id="19" name="文本框 18"/>
          <p:cNvSpPr txBox="1"/>
          <p:nvPr/>
        </p:nvSpPr>
        <p:spPr>
          <a:xfrm>
            <a:off x="3088110" y="3520422"/>
            <a:ext cx="800219"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老板</a:t>
            </a:r>
          </a:p>
        </p:txBody>
      </p:sp>
      <p:sp>
        <p:nvSpPr>
          <p:cNvPr id="27" name="文本框 26"/>
          <p:cNvSpPr txBox="1"/>
          <p:nvPr/>
        </p:nvSpPr>
        <p:spPr>
          <a:xfrm>
            <a:off x="6533271" y="3519607"/>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中层经理</a:t>
            </a:r>
          </a:p>
        </p:txBody>
      </p:sp>
      <p:sp>
        <p:nvSpPr>
          <p:cNvPr id="28" name="文本框 27"/>
          <p:cNvSpPr txBox="1"/>
          <p:nvPr/>
        </p:nvSpPr>
        <p:spPr>
          <a:xfrm>
            <a:off x="9542964" y="3582006"/>
            <a:ext cx="1415772" cy="461665"/>
          </a:xfrm>
          <a:prstGeom prst="rect">
            <a:avLst/>
          </a:prstGeom>
          <a:noFill/>
        </p:spPr>
        <p:txBody>
          <a:bodyPr wrap="none" rtlCol="0">
            <a:spAutoFit/>
          </a:bodyPr>
          <a:lstStyle/>
          <a:p>
            <a:r>
              <a:rPr lang="zh-CN" altLang="en-US" sz="2400" b="1" dirty="0">
                <a:latin typeface="微软雅黑" pitchFamily="34" charset="-122"/>
                <a:ea typeface="微软雅黑" pitchFamily="34" charset="-122"/>
              </a:rPr>
              <a:t>一线员工</a:t>
            </a:r>
          </a:p>
        </p:txBody>
      </p:sp>
      <p:sp>
        <p:nvSpPr>
          <p:cNvPr id="20" name="文本框 19"/>
          <p:cNvSpPr txBox="1"/>
          <p:nvPr/>
        </p:nvSpPr>
        <p:spPr>
          <a:xfrm>
            <a:off x="2174381" y="4082937"/>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企业战略、开源节流</a:t>
            </a:r>
          </a:p>
        </p:txBody>
      </p:sp>
      <p:sp>
        <p:nvSpPr>
          <p:cNvPr id="30" name="文本框 29"/>
          <p:cNvSpPr txBox="1"/>
          <p:nvPr/>
        </p:nvSpPr>
        <p:spPr>
          <a:xfrm>
            <a:off x="5914549" y="4082937"/>
            <a:ext cx="2723823"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简化管理、优化流程</a:t>
            </a:r>
          </a:p>
        </p:txBody>
      </p:sp>
      <p:sp>
        <p:nvSpPr>
          <p:cNvPr id="31" name="文本框 30"/>
          <p:cNvSpPr txBox="1"/>
          <p:nvPr/>
        </p:nvSpPr>
        <p:spPr>
          <a:xfrm>
            <a:off x="9575887" y="4082937"/>
            <a:ext cx="1313180" cy="430887"/>
          </a:xfrm>
          <a:prstGeom prst="rect">
            <a:avLst/>
          </a:prstGeom>
          <a:noFill/>
        </p:spPr>
        <p:txBody>
          <a:bodyPr wrap="none" rtlCol="0">
            <a:spAutoFit/>
          </a:bodyPr>
          <a:lstStyle/>
          <a:p>
            <a:r>
              <a:rPr lang="zh-CN" altLang="en-US" sz="2200" dirty="0">
                <a:latin typeface="微软雅黑" pitchFamily="34" charset="-122"/>
                <a:ea typeface="微软雅黑" pitchFamily="34" charset="-122"/>
              </a:rPr>
              <a:t>工作简单</a:t>
            </a:r>
          </a:p>
        </p:txBody>
      </p:sp>
      <p:sp>
        <p:nvSpPr>
          <p:cNvPr id="23" name="文本框 22"/>
          <p:cNvSpPr txBox="1"/>
          <p:nvPr/>
        </p:nvSpPr>
        <p:spPr>
          <a:xfrm>
            <a:off x="2807649" y="543781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定义愿景</a:t>
            </a:r>
          </a:p>
        </p:txBody>
      </p:sp>
      <p:sp>
        <p:nvSpPr>
          <p:cNvPr id="24" name="文本框 23"/>
          <p:cNvSpPr txBox="1"/>
          <p:nvPr/>
        </p:nvSpPr>
        <p:spPr>
          <a:xfrm>
            <a:off x="6463869" y="543781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业务建模</a:t>
            </a:r>
          </a:p>
        </p:txBody>
      </p:sp>
      <p:sp>
        <p:nvSpPr>
          <p:cNvPr id="25" name="文本框 24"/>
          <p:cNvSpPr txBox="1"/>
          <p:nvPr/>
        </p:nvSpPr>
        <p:spPr>
          <a:xfrm>
            <a:off x="9527734" y="5422045"/>
            <a:ext cx="1415772" cy="461665"/>
          </a:xfrm>
          <a:prstGeom prst="rect">
            <a:avLst/>
          </a:prstGeom>
          <a:noFill/>
        </p:spPr>
        <p:txBody>
          <a:bodyPr wrap="none" rtlCol="0">
            <a:spAutoFit/>
          </a:bodyPr>
          <a:lstStyle/>
          <a:p>
            <a:r>
              <a:rPr lang="zh-CN" altLang="en-US" sz="2400" dirty="0">
                <a:solidFill>
                  <a:srgbClr val="FF0000"/>
                </a:solidFill>
                <a:latin typeface="微软雅黑" pitchFamily="34" charset="-122"/>
                <a:ea typeface="微软雅黑" pitchFamily="34" charset="-122"/>
              </a:rPr>
              <a:t>用例分析</a:t>
            </a:r>
          </a:p>
        </p:txBody>
      </p:sp>
      <p:sp>
        <p:nvSpPr>
          <p:cNvPr id="12" name="文本框 11"/>
          <p:cNvSpPr txBox="1"/>
          <p:nvPr/>
        </p:nvSpPr>
        <p:spPr>
          <a:xfrm>
            <a:off x="496807" y="3097319"/>
            <a:ext cx="553998" cy="1323439"/>
          </a:xfrm>
          <a:prstGeom prst="rect">
            <a:avLst/>
          </a:prstGeom>
          <a:noFill/>
        </p:spPr>
        <p:txBody>
          <a:bodyPr vert="eaVert" wrap="none" rtlCol="0">
            <a:spAutoFit/>
          </a:bodyPr>
          <a:lstStyle/>
          <a:p>
            <a:r>
              <a:rPr lang="zh-CN" altLang="en-US" sz="2400" dirty="0">
                <a:latin typeface="微软雅黑" pitchFamily="34" charset="-122"/>
                <a:ea typeface="微软雅黑" pitchFamily="34" charset="-122"/>
              </a:rPr>
              <a:t>需求调查</a:t>
            </a:r>
          </a:p>
        </p:txBody>
      </p:sp>
      <p:sp>
        <p:nvSpPr>
          <p:cNvPr id="29" name="文本框 28"/>
          <p:cNvSpPr txBox="1"/>
          <p:nvPr/>
        </p:nvSpPr>
        <p:spPr>
          <a:xfrm>
            <a:off x="496807" y="5066473"/>
            <a:ext cx="553998" cy="1323439"/>
          </a:xfrm>
          <a:prstGeom prst="rect">
            <a:avLst/>
          </a:prstGeom>
          <a:noFill/>
        </p:spPr>
        <p:txBody>
          <a:bodyPr vert="eaVert" wrap="none" rtlCol="0">
            <a:spAutoFit/>
          </a:bodyPr>
          <a:lstStyle/>
          <a:p>
            <a:r>
              <a:rPr lang="zh-CN" altLang="en-US" sz="2400" dirty="0">
                <a:latin typeface="微软雅黑" pitchFamily="34" charset="-122"/>
                <a:ea typeface="微软雅黑" pitchFamily="34" charset="-122"/>
              </a:rPr>
              <a:t>需求分析</a:t>
            </a:r>
          </a:p>
        </p:txBody>
      </p:sp>
      <p:sp>
        <p:nvSpPr>
          <p:cNvPr id="13" name="虚尾箭头 12"/>
          <p:cNvSpPr/>
          <p:nvPr/>
        </p:nvSpPr>
        <p:spPr>
          <a:xfrm rot="5400000">
            <a:off x="431072" y="452470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2" name="虚尾箭头 31"/>
          <p:cNvSpPr/>
          <p:nvPr/>
        </p:nvSpPr>
        <p:spPr>
          <a:xfrm rot="5400000">
            <a:off x="3221621" y="471443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虚尾箭头 32"/>
          <p:cNvSpPr/>
          <p:nvPr/>
        </p:nvSpPr>
        <p:spPr>
          <a:xfrm rot="5400000">
            <a:off x="6877841" y="4740807"/>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4" name="虚尾箭头 33"/>
          <p:cNvSpPr/>
          <p:nvPr/>
        </p:nvSpPr>
        <p:spPr>
          <a:xfrm rot="5400000">
            <a:off x="9941706" y="4714431"/>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Tree>
    <p:extLst>
      <p:ext uri="{BB962C8B-B14F-4D97-AF65-F5344CB8AC3E}">
        <p14:creationId xmlns:p14="http://schemas.microsoft.com/office/powerpoint/2010/main" val="198354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2"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6992" t="27132" r="15625" b="12790"/>
          <a:stretch>
            <a:fillRect/>
          </a:stretch>
        </p:blipFill>
        <p:spPr bwMode="auto">
          <a:xfrm>
            <a:off x="2231757" y="2711269"/>
            <a:ext cx="6653600" cy="3587158"/>
          </a:xfrm>
          <a:prstGeom prst="rect">
            <a:avLst/>
          </a:prstGeom>
          <a:noFill/>
          <a:ln w="9525">
            <a:noFill/>
            <a:miter lim="800000"/>
            <a:headEnd/>
            <a:tailEnd/>
          </a:ln>
          <a:effectLst/>
        </p:spPr>
      </p:pic>
      <p:sp>
        <p:nvSpPr>
          <p:cNvPr id="5" name="内容占位符 2"/>
          <p:cNvSpPr>
            <a:spLocks noGrp="1"/>
          </p:cNvSpPr>
          <p:nvPr>
            <p:ph idx="1"/>
          </p:nvPr>
        </p:nvSpPr>
        <p:spPr>
          <a:xfrm>
            <a:off x="575999" y="1332000"/>
            <a:ext cx="10443831" cy="1380203"/>
          </a:xfrm>
        </p:spPr>
        <p:txBody>
          <a:bodyPr/>
          <a:lstStyle/>
          <a:p>
            <a:pPr>
              <a:lnSpc>
                <a:spcPct val="120000"/>
              </a:lnSpc>
              <a:spcBef>
                <a:spcPts val="600"/>
              </a:spcBef>
              <a:spcAft>
                <a:spcPts val="600"/>
              </a:spcAft>
            </a:pPr>
            <a:r>
              <a:rPr lang="zh-CN" altLang="en-US" sz="2800" dirty="0"/>
              <a:t>序列图以</a:t>
            </a:r>
            <a:r>
              <a:rPr lang="zh-CN" altLang="en-US" sz="2800" dirty="0">
                <a:solidFill>
                  <a:srgbClr val="FF0000"/>
                </a:solidFill>
              </a:rPr>
              <a:t>面向对象</a:t>
            </a:r>
            <a:r>
              <a:rPr lang="zh-CN" altLang="en-US" sz="2800" dirty="0"/>
              <a:t>的思想来看业务流程</a:t>
            </a:r>
            <a:r>
              <a:rPr lang="zh-CN" altLang="en-US" sz="2800" dirty="0" smtClean="0"/>
              <a:t>。</a:t>
            </a:r>
            <a:endParaRPr lang="en-US" altLang="zh-CN" sz="2800" dirty="0" smtClean="0"/>
          </a:p>
          <a:p>
            <a:pPr marL="742950" lvl="2" indent="-342900">
              <a:lnSpc>
                <a:spcPct val="120000"/>
              </a:lnSpc>
              <a:spcBef>
                <a:spcPts val="600"/>
              </a:spcBef>
              <a:spcAft>
                <a:spcPts val="600"/>
              </a:spcAft>
              <a:buFont typeface="Wingdings" pitchFamily="2" charset="2"/>
              <a:buChar char="Ø"/>
            </a:pPr>
            <a:r>
              <a:rPr lang="zh-CN" altLang="en-US" sz="2400" dirty="0"/>
              <a:t>把业务流程看作是一系列业务对象之间为了完成业务用例而进行的协作。</a:t>
            </a:r>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89405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576000" y="1332000"/>
            <a:ext cx="10972800" cy="4389120"/>
          </a:xfrm>
        </p:spPr>
        <p:txBody>
          <a:bodyPr/>
          <a:lstStyle/>
          <a:p>
            <a:pPr>
              <a:lnSpc>
                <a:spcPct val="120000"/>
              </a:lnSpc>
            </a:pPr>
            <a:r>
              <a:rPr lang="zh-CN" altLang="en-US" dirty="0"/>
              <a:t>业务序列图详细描述业务执行者、业务工人、业务实体之间如何交互，以完成某个业务用例的实现流程。</a:t>
            </a:r>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68595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999" y="1332000"/>
            <a:ext cx="10801535" cy="4389120"/>
          </a:xfrm>
        </p:spPr>
        <p:txBody>
          <a:bodyPr/>
          <a:lstStyle/>
          <a:p>
            <a:pPr>
              <a:lnSpc>
                <a:spcPct val="120000"/>
              </a:lnSpc>
              <a:spcBef>
                <a:spcPts val="600"/>
              </a:spcBef>
              <a:spcAft>
                <a:spcPts val="600"/>
              </a:spcAft>
            </a:pPr>
            <a:r>
              <a:rPr lang="zh-CN" altLang="en-US" b="1" dirty="0"/>
              <a:t>业务工人</a:t>
            </a:r>
            <a:r>
              <a:rPr lang="en-US" altLang="zh-CN" b="1" dirty="0"/>
              <a:t>[Business worker]</a:t>
            </a:r>
          </a:p>
          <a:p>
            <a:pPr marL="742950" lvl="2" indent="-342900">
              <a:lnSpc>
                <a:spcPct val="120000"/>
              </a:lnSpc>
              <a:spcBef>
                <a:spcPts val="600"/>
              </a:spcBef>
              <a:spcAft>
                <a:spcPts val="600"/>
              </a:spcAft>
              <a:buFont typeface="Wingdings" pitchFamily="2" charset="2"/>
              <a:buChar char="Ø"/>
            </a:pPr>
            <a:r>
              <a:rPr lang="zh-CN" altLang="en-US" sz="2400" dirty="0" smtClean="0"/>
              <a:t>位于</a:t>
            </a:r>
            <a:r>
              <a:rPr lang="zh-CN" altLang="en-US" sz="2400" dirty="0" smtClean="0">
                <a:solidFill>
                  <a:srgbClr val="FF0000"/>
                </a:solidFill>
              </a:rPr>
              <a:t>组织</a:t>
            </a:r>
            <a:r>
              <a:rPr lang="zh-CN" altLang="en-US" sz="2400" dirty="0">
                <a:solidFill>
                  <a:srgbClr val="FF0000"/>
                </a:solidFill>
              </a:rPr>
              <a:t>内部</a:t>
            </a:r>
            <a:r>
              <a:rPr lang="zh-CN" altLang="en-US" sz="2400" dirty="0"/>
              <a:t>，负责业务流程中某些工作的人员</a:t>
            </a:r>
            <a:r>
              <a:rPr lang="zh-CN" altLang="en-US" sz="2400" dirty="0" smtClean="0"/>
              <a:t>。例如</a:t>
            </a:r>
            <a:r>
              <a:rPr lang="zh-CN" altLang="en-US" sz="2400" dirty="0"/>
              <a:t>银行工作人员，医院医生。</a:t>
            </a:r>
          </a:p>
        </p:txBody>
      </p:sp>
      <p:pic>
        <p:nvPicPr>
          <p:cNvPr id="2051" name="Picture 3"/>
          <p:cNvPicPr>
            <a:picLocks noChangeAspect="1" noChangeArrowheads="1"/>
          </p:cNvPicPr>
          <p:nvPr/>
        </p:nvPicPr>
        <p:blipFill>
          <a:blip r:embed="rId3"/>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4"/>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5"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223229" y="5169122"/>
            <a:ext cx="1766528" cy="1176045"/>
            <a:chOff x="4786315" y="5500702"/>
            <a:chExt cx="1766528" cy="1176045"/>
          </a:xfrm>
        </p:grpSpPr>
        <p:sp>
          <p:nvSpPr>
            <p:cNvPr id="12" name="TextBox 11"/>
            <p:cNvSpPr txBox="1"/>
            <p:nvPr/>
          </p:nvSpPr>
          <p:spPr>
            <a:xfrm>
              <a:off x="4786315" y="6215082"/>
              <a:ext cx="1766528"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业务执行者</a:t>
              </a: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业务工人</a:t>
              </a: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90752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201928" cy="4389120"/>
          </a:xfrm>
        </p:spPr>
        <p:txBody>
          <a:bodyPr/>
          <a:lstStyle/>
          <a:p>
            <a:r>
              <a:rPr lang="zh-CN" altLang="en-US" b="1" dirty="0"/>
              <a:t>业务实体</a:t>
            </a:r>
            <a:r>
              <a:rPr lang="en-US" altLang="zh-CN" b="1" dirty="0"/>
              <a:t>[Business Entity]</a:t>
            </a:r>
          </a:p>
          <a:p>
            <a:pPr marL="742950" lvl="2" indent="-342900">
              <a:lnSpc>
                <a:spcPct val="120000"/>
              </a:lnSpc>
              <a:spcBef>
                <a:spcPts val="600"/>
              </a:spcBef>
              <a:spcAft>
                <a:spcPts val="600"/>
              </a:spcAft>
              <a:buFont typeface="Wingdings" pitchFamily="2" charset="2"/>
              <a:buChar char="Ø"/>
            </a:pPr>
            <a:r>
              <a:rPr lang="zh-CN" altLang="en-US" sz="2400" dirty="0"/>
              <a:t>在业务用例的实现流程中，业务工人所使用的“系统”。例如银行</a:t>
            </a:r>
            <a:r>
              <a:rPr lang="zh-CN" altLang="en-US" sz="2400" dirty="0" smtClean="0"/>
              <a:t>的取款机、点钞机</a:t>
            </a:r>
            <a:r>
              <a:rPr lang="zh-CN" altLang="en-US" sz="2400" dirty="0"/>
              <a:t>，学校的校园卡系统。</a:t>
            </a:r>
            <a:endParaRPr lang="en-US" altLang="zh-CN" sz="2400" dirty="0"/>
          </a:p>
          <a:p>
            <a:pPr marL="742950" lvl="2" indent="-342900">
              <a:lnSpc>
                <a:spcPct val="120000"/>
              </a:lnSpc>
              <a:spcBef>
                <a:spcPts val="0"/>
              </a:spcBef>
              <a:spcAft>
                <a:spcPts val="600"/>
              </a:spcAft>
              <a:buFont typeface="Wingdings" pitchFamily="2" charset="2"/>
              <a:buChar char="Ø"/>
            </a:pPr>
            <a:r>
              <a:rPr lang="zh-CN" altLang="en-US" sz="2400" dirty="0"/>
              <a:t>可以和业务工人相互取代各自的职责。</a:t>
            </a:r>
          </a:p>
        </p:txBody>
      </p:sp>
      <p:pic>
        <p:nvPicPr>
          <p:cNvPr id="3075" name="Picture 3"/>
          <p:cNvPicPr>
            <a:picLocks noChangeAspect="1" noChangeArrowheads="1"/>
          </p:cNvPicPr>
          <p:nvPr/>
        </p:nvPicPr>
        <p:blipFill>
          <a:blip r:embed="rId3"/>
          <a:srcRect/>
          <a:stretch>
            <a:fillRect/>
          </a:stretch>
        </p:blipFill>
        <p:spPr bwMode="auto">
          <a:xfrm>
            <a:off x="1897940" y="3963542"/>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4"/>
          <a:srcRect/>
          <a:stretch>
            <a:fillRect/>
          </a:stretch>
        </p:blipFill>
        <p:spPr bwMode="auto">
          <a:xfrm>
            <a:off x="7327227" y="3963542"/>
            <a:ext cx="3143241" cy="2357431"/>
          </a:xfrm>
          <a:prstGeom prst="rect">
            <a:avLst/>
          </a:prstGeom>
          <a:noFill/>
        </p:spPr>
      </p:pic>
      <p:pic>
        <p:nvPicPr>
          <p:cNvPr id="21512" name="Picture 8" descr="http://www.jj.js.cn/news/images/200903/13/news_20090313233007089.jpg"/>
          <p:cNvPicPr>
            <a:picLocks noChangeAspect="1" noChangeArrowheads="1"/>
          </p:cNvPicPr>
          <p:nvPr/>
        </p:nvPicPr>
        <p:blipFill>
          <a:blip r:embed="rId5"/>
          <a:srcRect/>
          <a:stretch>
            <a:fillRect/>
          </a:stretch>
        </p:blipFill>
        <p:spPr bwMode="auto">
          <a:xfrm>
            <a:off x="4398269" y="3963542"/>
            <a:ext cx="1758488" cy="2357430"/>
          </a:xfrm>
          <a:prstGeom prst="rect">
            <a:avLst/>
          </a:prstGeom>
          <a:noFill/>
        </p:spPr>
      </p:pic>
      <p:grpSp>
        <p:nvGrpSpPr>
          <p:cNvPr id="41" name="组合 40"/>
          <p:cNvGrpSpPr/>
          <p:nvPr/>
        </p:nvGrpSpPr>
        <p:grpSpPr>
          <a:xfrm>
            <a:off x="5969905" y="3241196"/>
            <a:ext cx="3989051" cy="1143008"/>
            <a:chOff x="4286248" y="3643314"/>
            <a:chExt cx="3989051" cy="1143008"/>
          </a:xfrm>
        </p:grpSpPr>
        <p:sp>
          <p:nvSpPr>
            <p:cNvPr id="13" name="TextBox 12"/>
            <p:cNvSpPr txBox="1"/>
            <p:nvPr/>
          </p:nvSpPr>
          <p:spPr>
            <a:xfrm>
              <a:off x="5643570" y="3643314"/>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业务工人</a:t>
              </a:r>
            </a:p>
          </p:txBody>
        </p:sp>
        <p:grpSp>
          <p:nvGrpSpPr>
            <p:cNvPr id="33" name="组合 32"/>
            <p:cNvGrpSpPr/>
            <p:nvPr/>
          </p:nvGrpSpPr>
          <p:grpSpPr>
            <a:xfrm>
              <a:off x="4286248" y="4000504"/>
              <a:ext cx="3989051" cy="785818"/>
              <a:chOff x="4286248" y="4000504"/>
              <a:chExt cx="3989051" cy="785818"/>
            </a:xfrm>
          </p:grpSpPr>
          <p:cxnSp>
            <p:nvCxnSpPr>
              <p:cNvPr id="14" name="直接箭头连接符 13"/>
              <p:cNvCxnSpPr/>
              <p:nvPr/>
            </p:nvCxnSpPr>
            <p:spPr>
              <a:xfrm>
                <a:off x="7008697" y="4071942"/>
                <a:ext cx="1266602"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704605"/>
            <a:chOff x="4143372" y="5214950"/>
            <a:chExt cx="2786082" cy="1704605"/>
          </a:xfrm>
        </p:grpSpPr>
        <p:sp>
          <p:nvSpPr>
            <p:cNvPr id="22" name="TextBox 21"/>
            <p:cNvSpPr txBox="1"/>
            <p:nvPr/>
          </p:nvSpPr>
          <p:spPr>
            <a:xfrm>
              <a:off x="4357686" y="6457890"/>
              <a:ext cx="1467068"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业务实体</a:t>
              </a: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398268" y="3312634"/>
            <a:ext cx="2786083" cy="1071570"/>
            <a:chOff x="2714611" y="3714752"/>
            <a:chExt cx="2786083" cy="1071570"/>
          </a:xfrm>
        </p:grpSpPr>
        <p:sp>
          <p:nvSpPr>
            <p:cNvPr id="35" name="TextBox 34"/>
            <p:cNvSpPr txBox="1"/>
            <p:nvPr/>
          </p:nvSpPr>
          <p:spPr>
            <a:xfrm>
              <a:off x="2714611" y="3714752"/>
              <a:ext cx="1714511"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业务执行者</a:t>
              </a:r>
            </a:p>
          </p:txBody>
        </p:sp>
        <p:cxnSp>
          <p:nvCxnSpPr>
            <p:cNvPr id="36" name="直接箭头连接符 35"/>
            <p:cNvCxnSpPr>
              <a:stCxn id="35" idx="3"/>
            </p:cNvCxnSpPr>
            <p:nvPr/>
          </p:nvCxnSpPr>
          <p:spPr>
            <a:xfrm>
              <a:off x="4429122" y="3945585"/>
              <a:ext cx="1071572" cy="840737"/>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28188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040282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340596" cy="4389120"/>
          </a:xfrm>
        </p:spPr>
        <p:txBody>
          <a:bodyPr/>
          <a:lstStyle/>
          <a:p>
            <a:pPr>
              <a:lnSpc>
                <a:spcPct val="150000"/>
              </a:lnSpc>
            </a:pPr>
            <a:r>
              <a:rPr lang="zh-CN" altLang="en-US" dirty="0"/>
              <a:t>取款业务用例描述</a:t>
            </a:r>
            <a:r>
              <a:rPr lang="zh-CN" altLang="en-US" dirty="0" smtClean="0"/>
              <a:t>：</a:t>
            </a:r>
            <a:endParaRPr lang="en-US" altLang="zh-CN" dirty="0" smtClean="0"/>
          </a:p>
          <a:p>
            <a:pPr marL="742950" lvl="2" indent="-342900">
              <a:lnSpc>
                <a:spcPct val="120000"/>
              </a:lnSpc>
              <a:spcBef>
                <a:spcPts val="600"/>
              </a:spcBef>
              <a:spcAft>
                <a:spcPts val="600"/>
              </a:spcAft>
              <a:buFont typeface="Wingdings" pitchFamily="2" charset="2"/>
              <a:buChar char="Ø"/>
            </a:pPr>
            <a:r>
              <a:rPr lang="zh-CN" altLang="en-US" sz="2400" dirty="0"/>
              <a:t>客户在财神银行某分理处柜台前，将储蓄卡递给银行柜员，要求取款。</a:t>
            </a:r>
            <a:endParaRPr lang="en-US" altLang="zh-CN" sz="2400" dirty="0"/>
          </a:p>
          <a:p>
            <a:pPr marL="742950" lvl="2" indent="-342900">
              <a:lnSpc>
                <a:spcPct val="120000"/>
              </a:lnSpc>
              <a:spcBef>
                <a:spcPts val="600"/>
              </a:spcBef>
              <a:spcAft>
                <a:spcPts val="600"/>
              </a:spcAft>
              <a:buFont typeface="Wingdings" pitchFamily="2" charset="2"/>
              <a:buChar char="Ø"/>
            </a:pPr>
            <a:r>
              <a:rPr lang="zh-CN" altLang="en-US" sz="2400" dirty="0"/>
              <a:t>柜员接过储蓄卡在工作终端机器上划卡，系统提示客户输入储蓄卡密码。</a:t>
            </a:r>
            <a:endParaRPr lang="en-US" altLang="zh-CN" sz="2400" dirty="0"/>
          </a:p>
          <a:p>
            <a:pPr marL="742950" lvl="2" indent="-342900">
              <a:lnSpc>
                <a:spcPct val="120000"/>
              </a:lnSpc>
              <a:spcBef>
                <a:spcPts val="600"/>
              </a:spcBef>
              <a:spcAft>
                <a:spcPts val="600"/>
              </a:spcAft>
              <a:buFont typeface="Wingdings" pitchFamily="2" charset="2"/>
              <a:buChar char="Ø"/>
            </a:pPr>
            <a:r>
              <a:rPr lang="zh-CN" altLang="en-US" sz="2400" dirty="0"/>
              <a:t>客户通过密码录入器输入正确密码后，柜员又询问客户取款金额。</a:t>
            </a:r>
            <a:endParaRPr lang="en-US" altLang="zh-CN" sz="2400" dirty="0"/>
          </a:p>
          <a:p>
            <a:pPr marL="742950" lvl="2" indent="-342900">
              <a:lnSpc>
                <a:spcPct val="120000"/>
              </a:lnSpc>
              <a:spcBef>
                <a:spcPts val="600"/>
              </a:spcBef>
              <a:spcAft>
                <a:spcPts val="600"/>
              </a:spcAft>
              <a:buFont typeface="Wingdings" pitchFamily="2" charset="2"/>
              <a:buChar char="Ø"/>
            </a:pPr>
            <a:r>
              <a:rPr lang="zh-CN" altLang="en-US" sz="2400" dirty="0"/>
              <a:t>柜员将取款信息录入银行系统，并使用工作终端打印了一份凭条。</a:t>
            </a:r>
            <a:endParaRPr lang="en-US" altLang="zh-CN" sz="2400" dirty="0"/>
          </a:p>
          <a:p>
            <a:pPr marL="742950" lvl="2" indent="-342900">
              <a:lnSpc>
                <a:spcPct val="120000"/>
              </a:lnSpc>
              <a:spcBef>
                <a:spcPts val="600"/>
              </a:spcBef>
              <a:spcAft>
                <a:spcPts val="600"/>
              </a:spcAft>
              <a:buFont typeface="Wingdings" pitchFamily="2" charset="2"/>
              <a:buChar char="Ø"/>
            </a:pPr>
            <a:r>
              <a:rPr lang="zh-CN" altLang="en-US" sz="2400" dirty="0"/>
              <a:t>柜员递出取款凭条，客户签字确认。</a:t>
            </a:r>
            <a:endParaRPr lang="en-US" altLang="zh-CN" sz="2400" dirty="0"/>
          </a:p>
          <a:p>
            <a:pPr marL="742950" lvl="2" indent="-342900">
              <a:lnSpc>
                <a:spcPct val="120000"/>
              </a:lnSpc>
              <a:spcBef>
                <a:spcPts val="600"/>
              </a:spcBef>
              <a:spcAft>
                <a:spcPts val="600"/>
              </a:spcAft>
              <a:buFont typeface="Wingdings" pitchFamily="2" charset="2"/>
              <a:buChar char="Ø"/>
            </a:pPr>
            <a:r>
              <a:rPr lang="zh-CN" altLang="en-US" sz="2400" dirty="0"/>
              <a:t>银行柜员在凭条上盖章，最后把钱、储蓄卡及凭条递给客户，取款业务完成。</a:t>
            </a:r>
            <a:endParaRPr lang="en-US" altLang="zh-CN" sz="2400" dirty="0"/>
          </a:p>
          <a:p>
            <a:pPr>
              <a:lnSpc>
                <a:spcPct val="150000"/>
              </a:lnSpc>
            </a:pPr>
            <a:r>
              <a:rPr lang="zh-CN" altLang="en-US" sz="2400" b="1" dirty="0" smtClean="0">
                <a:solidFill>
                  <a:srgbClr val="FF0000"/>
                </a:solidFill>
              </a:rPr>
              <a:t>在</a:t>
            </a:r>
            <a:r>
              <a:rPr lang="zh-CN" altLang="en-US" sz="2400" b="1" dirty="0">
                <a:solidFill>
                  <a:srgbClr val="FF0000"/>
                </a:solidFill>
              </a:rPr>
              <a:t>现实工作中，类似如上的信息都是分析师与组织的业务专家深入沟通</a:t>
            </a:r>
            <a:r>
              <a:rPr lang="zh-CN" altLang="en-US" sz="2400" b="1" dirty="0" smtClean="0">
                <a:solidFill>
                  <a:srgbClr val="FF0000"/>
                </a:solidFill>
              </a:rPr>
              <a:t>后获得的</a:t>
            </a:r>
            <a:endParaRPr lang="zh-CN" altLang="en-US" sz="2400"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71231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568594"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3262432" cy="1689052"/>
          </a:xfrm>
          <a:prstGeom prst="rect">
            <a:avLst/>
          </a:prstGeom>
          <a:noFill/>
        </p:spPr>
        <p:txBody>
          <a:bodyPr wrap="none" rtlCol="0">
            <a:spAutoFit/>
          </a:bodyPr>
          <a:lstStyle/>
          <a:p>
            <a:pPr>
              <a:lnSpc>
                <a:spcPct val="150000"/>
              </a:lnSpc>
            </a:pPr>
            <a:r>
              <a:rPr lang="zh-CN" altLang="en-US" sz="2400" dirty="0">
                <a:latin typeface="微软雅黑" pitchFamily="34" charset="-122"/>
                <a:ea typeface="微软雅黑" pitchFamily="34" charset="-122"/>
              </a:rPr>
              <a:t>先用文本写出流程</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在此基础上转化为图</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体会这两种方法的差异</a:t>
            </a: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3"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3"/>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2"/>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2"/>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2"/>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b="1" dirty="0">
                <a:solidFill>
                  <a:srgbClr val="FF0000"/>
                </a:solidFill>
              </a:rPr>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8854440" cy="4389120"/>
          </a:xfrm>
        </p:spPr>
        <p:txBody>
          <a:bodyPr/>
          <a:lstStyle/>
          <a:p>
            <a:pPr>
              <a:lnSpc>
                <a:spcPct val="150000"/>
              </a:lnSpc>
            </a:pPr>
            <a:r>
              <a:rPr lang="zh-CN" altLang="en-US" sz="2800" dirty="0"/>
              <a:t>了解业务组织现状的目的</a:t>
            </a:r>
            <a:r>
              <a:rPr lang="en-US" altLang="zh-CN" sz="2800" dirty="0"/>
              <a:t>——</a:t>
            </a:r>
            <a:r>
              <a:rPr lang="zh-CN" altLang="en-US" sz="2800" dirty="0">
                <a:solidFill>
                  <a:srgbClr val="FF0000"/>
                </a:solidFill>
              </a:rPr>
              <a:t>发现</a:t>
            </a:r>
            <a:r>
              <a:rPr lang="zh-CN" altLang="en-US" sz="2800" dirty="0"/>
              <a:t>流程中的</a:t>
            </a:r>
            <a:r>
              <a:rPr lang="zh-CN" altLang="en-US" sz="2800" dirty="0">
                <a:solidFill>
                  <a:srgbClr val="FF0000"/>
                </a:solidFill>
              </a:rPr>
              <a:t>改进点</a:t>
            </a:r>
            <a:r>
              <a:rPr lang="zh-CN" altLang="en-US" sz="2800" dirty="0"/>
              <a:t>：</a:t>
            </a:r>
            <a:endParaRPr lang="en-US" altLang="zh-CN" sz="2800" dirty="0"/>
          </a:p>
          <a:p>
            <a:pPr lvl="1">
              <a:lnSpc>
                <a:spcPct val="150000"/>
              </a:lnSpc>
              <a:buFont typeface="Wingdings" pitchFamily="2" charset="2"/>
              <a:buChar char="Ø"/>
            </a:pPr>
            <a:r>
              <a:rPr lang="zh-CN" altLang="en-US" dirty="0"/>
              <a:t>信息是否可以自动流转？</a:t>
            </a:r>
            <a:endParaRPr lang="en-US" altLang="zh-CN" dirty="0"/>
          </a:p>
          <a:p>
            <a:pPr lvl="1">
              <a:lnSpc>
                <a:spcPct val="150000"/>
              </a:lnSpc>
              <a:buFont typeface="Wingdings" pitchFamily="2" charset="2"/>
              <a:buChar char="Ø"/>
            </a:pPr>
            <a:r>
              <a:rPr lang="zh-CN" altLang="en-US" dirty="0"/>
              <a:t>复杂业务逻辑是否可以</a:t>
            </a:r>
            <a:r>
              <a:rPr lang="zh-CN" altLang="en-US" dirty="0">
                <a:sym typeface="+mn-ea"/>
              </a:rPr>
              <a:t>封装？</a:t>
            </a:r>
            <a:endParaRPr lang="en-US" altLang="zh-CN" dirty="0"/>
          </a:p>
          <a:p>
            <a:pPr lvl="1">
              <a:lnSpc>
                <a:spcPct val="150000"/>
              </a:lnSpc>
              <a:buFont typeface="Wingdings" pitchFamily="2" charset="2"/>
              <a:buChar char="Ø"/>
            </a:pPr>
            <a:r>
              <a:rPr lang="zh-CN" altLang="en-US" dirty="0"/>
              <a:t>职责是否可以转移？</a:t>
            </a:r>
            <a:endParaRPr lang="en-US" altLang="zh-CN" dirty="0"/>
          </a:p>
          <a:p>
            <a:pPr lvl="1">
              <a:lnSpc>
                <a:spcPct val="150000"/>
              </a:lnSpc>
              <a:buFont typeface="Wingdings" pitchFamily="2" charset="2"/>
              <a:buChar char="Ø"/>
            </a:pPr>
            <a:r>
              <a:rPr lang="zh-CN" altLang="en-US" dirty="0"/>
              <a:t>业务对象是否可管理？</a:t>
            </a:r>
            <a:endParaRPr lang="en-US" altLang="zh-CN" dirty="0"/>
          </a:p>
          <a:p>
            <a:pPr lvl="1">
              <a:lnSpc>
                <a:spcPct val="150000"/>
              </a:lnSpc>
              <a:buFont typeface="Wingdings" pitchFamily="2" charset="2"/>
              <a:buChar char="Ø"/>
            </a:pPr>
            <a:r>
              <a:rPr lang="zh-CN" altLang="en-US" dirty="0"/>
              <a:t>其他</a:t>
            </a:r>
            <a:r>
              <a:rPr lang="en-US" altLang="zh-CN" dirty="0"/>
              <a:t>……</a:t>
            </a:r>
          </a:p>
          <a:p>
            <a:pPr lvl="0">
              <a:lnSpc>
                <a:spcPct val="150000"/>
              </a:lnSpc>
            </a:pPr>
            <a:r>
              <a:rPr lang="zh-CN" altLang="en-US" sz="2800" dirty="0"/>
              <a:t>接下来具体</a:t>
            </a:r>
            <a:r>
              <a:rPr lang="zh-CN" altLang="en-US" sz="2800" dirty="0">
                <a:solidFill>
                  <a:srgbClr val="FF0000"/>
                </a:solidFill>
              </a:rPr>
              <a:t>分析</a:t>
            </a:r>
            <a:r>
              <a:rPr lang="zh-CN" altLang="en-US" sz="2800" dirty="0"/>
              <a:t>流程中的</a:t>
            </a:r>
            <a:r>
              <a:rPr lang="zh-CN" altLang="en-US" sz="2800" dirty="0">
                <a:solidFill>
                  <a:srgbClr val="FF0000"/>
                </a:solidFill>
              </a:rPr>
              <a:t>改进点</a:t>
            </a: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业务中涉及到信息的流动吗？</a:t>
            </a:r>
            <a:endParaRPr lang="en-US" altLang="zh-CN" sz="2800" dirty="0"/>
          </a:p>
          <a:p>
            <a:pPr>
              <a:lnSpc>
                <a:spcPct val="150000"/>
              </a:lnSpc>
            </a:pPr>
            <a:r>
              <a:rPr lang="zh-CN" altLang="en-US" sz="2800" dirty="0"/>
              <a:t>物流能变成信息流吗？</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74320" y="2963823"/>
            <a:ext cx="6641482" cy="3176160"/>
            <a:chOff x="2357422" y="3553992"/>
            <a:chExt cx="6786610" cy="3304008"/>
          </a:xfrm>
        </p:grpSpPr>
        <p:pic>
          <p:nvPicPr>
            <p:cNvPr id="2050" name="Picture 2"/>
            <p:cNvPicPr>
              <a:picLocks noChangeAspect="1" noChangeArrowheads="1"/>
            </p:cNvPicPr>
            <p:nvPr/>
          </p:nvPicPr>
          <p:blipFill>
            <a:blip r:embed="rId3"/>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742" y="2963822"/>
            <a:ext cx="5047555" cy="31615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包含的业务逻辑能封装到系统里吗？</a:t>
            </a:r>
          </a:p>
        </p:txBody>
      </p:sp>
      <p:pic>
        <p:nvPicPr>
          <p:cNvPr id="75778" name="Picture 2"/>
          <p:cNvPicPr>
            <a:picLocks noChangeAspect="1" noChangeArrowheads="1"/>
          </p:cNvPicPr>
          <p:nvPr/>
        </p:nvPicPr>
        <p:blipFill>
          <a:blip r:embed="rId2"/>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3"/>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业务工人的职责可以转移吗？</a:t>
            </a:r>
          </a:p>
        </p:txBody>
      </p:sp>
      <p:pic>
        <p:nvPicPr>
          <p:cNvPr id="77826" name="Picture 2"/>
          <p:cNvPicPr>
            <a:picLocks noChangeAspect="1" noChangeArrowheads="1"/>
          </p:cNvPicPr>
          <p:nvPr/>
        </p:nvPicPr>
        <p:blipFill>
          <a:blip r:embed="rId2"/>
          <a:srcRect/>
          <a:stretch>
            <a:fillRect/>
          </a:stretch>
        </p:blipFill>
        <p:spPr bwMode="auto">
          <a:xfrm>
            <a:off x="1090613" y="2608289"/>
            <a:ext cx="3704927" cy="3502225"/>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a:srcRect/>
          <a:stretch>
            <a:fillRect/>
          </a:stretch>
        </p:blipFill>
        <p:spPr bwMode="auto">
          <a:xfrm>
            <a:off x="5614356" y="2608289"/>
            <a:ext cx="5739329" cy="3502225"/>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涉及到什么业务对象？需要系统管理起来吗？</a:t>
            </a:r>
          </a:p>
        </p:txBody>
      </p:sp>
      <p:pic>
        <p:nvPicPr>
          <p:cNvPr id="76802" name="Picture 2"/>
          <p:cNvPicPr>
            <a:picLocks noChangeAspect="1" noChangeArrowheads="1"/>
          </p:cNvPicPr>
          <p:nvPr/>
        </p:nvPicPr>
        <p:blipFill>
          <a:blip r:embed="rId2"/>
          <a:srcRect/>
          <a:stretch>
            <a:fillRect/>
          </a:stretch>
        </p:blipFill>
        <p:spPr bwMode="auto">
          <a:xfrm>
            <a:off x="1944914" y="2177822"/>
            <a:ext cx="3775711" cy="4154396"/>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3"/>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3109" y="1580283"/>
            <a:ext cx="8229600" cy="4031930"/>
          </a:xfrm>
        </p:spPr>
        <p:txBody>
          <a:bodyPr/>
          <a:lstStyle/>
          <a:p>
            <a:pPr marL="0" indent="0">
              <a:lnSpc>
                <a:spcPct val="150000"/>
              </a:lnSpc>
              <a:buFont typeface="+mj-lt"/>
              <a:buNone/>
            </a:pPr>
            <a:r>
              <a:rPr lang="zh-CN" altLang="en-US" dirty="0"/>
              <a:t>步骤：</a:t>
            </a:r>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dirty="0"/>
              <a:t>通过</a:t>
            </a:r>
            <a:r>
              <a:rPr lang="zh-CN" altLang="en-US" dirty="0" smtClean="0"/>
              <a:t>分析现状</a:t>
            </a:r>
            <a:r>
              <a:rPr lang="zh-CN" altLang="en-US" dirty="0"/>
              <a:t>业务序列图，结合</a:t>
            </a:r>
            <a:r>
              <a:rPr lang="zh-CN" altLang="en-US" dirty="0" smtClean="0"/>
              <a:t>老大的愿</a:t>
            </a:r>
            <a:r>
              <a:rPr lang="zh-CN" altLang="en-US" dirty="0"/>
              <a:t>景</a:t>
            </a:r>
            <a:r>
              <a:rPr lang="zh-CN" altLang="en-US" dirty="0" smtClean="0"/>
              <a:t>，分析</a:t>
            </a:r>
            <a:r>
              <a:rPr lang="zh-CN" altLang="en-US" dirty="0"/>
              <a:t>出如下可改进的思路：</a:t>
            </a:r>
            <a:endParaRPr lang="en-US" altLang="zh-CN" dirty="0"/>
          </a:p>
          <a:p>
            <a:pPr lvl="1">
              <a:lnSpc>
                <a:spcPct val="150000"/>
              </a:lnSpc>
              <a:buFont typeface="Wingdings" pitchFamily="2" charset="2"/>
              <a:buChar char="Ø"/>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buFont typeface="Wingdings" pitchFamily="2" charset="2"/>
              <a:buChar char="Ø"/>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buFont typeface="Wingdings" pitchFamily="2" charset="2"/>
              <a:buChar char="Ø"/>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a:t>
            </a:r>
            <a:r>
              <a:rPr lang="zh-CN" altLang="en-US" dirty="0" smtClean="0">
                <a:solidFill>
                  <a:srgbClr val="FF0000"/>
                </a:solidFill>
              </a:rPr>
              <a:t>依据</a:t>
            </a:r>
            <a:r>
              <a:rPr lang="zh-CN" altLang="en-US" dirty="0">
                <a:solidFill>
                  <a:srgbClr val="FF0000"/>
                </a:solidFill>
              </a:rPr>
              <a:t>。</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r>
              <a:rPr lang="en-US" altLang="zh-CN" dirty="0"/>
              <a:t/>
            </a:r>
            <a:br>
              <a:rPr lang="en-US" altLang="zh-CN" dirty="0"/>
            </a:br>
            <a:r>
              <a:rPr lang="zh-CN" altLang="en-US" dirty="0"/>
              <a:t>很关键，很多优秀的系统就因为不能适应</a:t>
            </a:r>
            <a:r>
              <a:rPr lang="en-US" altLang="zh-CN" dirty="0"/>
              <a:t/>
            </a:r>
            <a:br>
              <a:rPr lang="en-US" altLang="zh-CN" dirty="0"/>
            </a:br>
            <a:r>
              <a:rPr lang="zh-CN" altLang="en-US" dirty="0"/>
              <a:t>组织的业务流程而被遗弃。</a:t>
            </a:r>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2"/>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3"/>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4"/>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2"/>
          <a:srcRect/>
          <a:stretch>
            <a:fillRect/>
          </a:stretch>
        </p:blipFill>
        <p:spPr bwMode="auto">
          <a:xfrm>
            <a:off x="9725052" y="5029200"/>
            <a:ext cx="2344843" cy="1473416"/>
          </a:xfrm>
          <a:prstGeom prst="rect">
            <a:avLst/>
          </a:prstGeom>
          <a:noFill/>
        </p:spPr>
      </p:pic>
      <p:sp>
        <p:nvSpPr>
          <p:cNvPr id="3" name="内容占位符 2"/>
          <p:cNvSpPr>
            <a:spLocks noGrp="1"/>
          </p:cNvSpPr>
          <p:nvPr>
            <p:ph idx="1"/>
          </p:nvPr>
        </p:nvSpPr>
        <p:spPr>
          <a:xfrm>
            <a:off x="740227" y="1427480"/>
            <a:ext cx="10279603" cy="4389120"/>
          </a:xfrm>
        </p:spPr>
        <p:txBody>
          <a:bodyPr/>
          <a:lstStyle/>
          <a:p>
            <a:pPr>
              <a:lnSpc>
                <a:spcPct val="120000"/>
              </a:lnSpc>
            </a:pPr>
            <a:r>
              <a:rPr lang="zh-CN" altLang="en-US" sz="2400" dirty="0"/>
              <a:t>形式：面对面会议。</a:t>
            </a:r>
            <a:endParaRPr lang="en-US" altLang="zh-CN" sz="2400" dirty="0"/>
          </a:p>
          <a:p>
            <a:pPr>
              <a:lnSpc>
                <a:spcPct val="120000"/>
              </a:lnSpc>
            </a:pPr>
            <a:r>
              <a:rPr lang="zh-CN" altLang="en-US" sz="2400" dirty="0"/>
              <a:t>参会人：甲乙双方在业务建模阶段的主要参与者。</a:t>
            </a:r>
            <a:endParaRPr lang="en-US" altLang="zh-CN" sz="2400" dirty="0"/>
          </a:p>
          <a:p>
            <a:pPr>
              <a:lnSpc>
                <a:spcPct val="120000"/>
              </a:lnSpc>
            </a:pPr>
            <a:r>
              <a:rPr lang="zh-CN" altLang="en-US" sz="2400" dirty="0"/>
              <a:t>被审材料：系统愿景、选定组织、</a:t>
            </a:r>
            <a:r>
              <a:rPr lang="zh-CN" altLang="en-US" sz="2400" dirty="0">
                <a:solidFill>
                  <a:srgbClr val="FF0000"/>
                </a:solidFill>
              </a:rPr>
              <a:t>业务用例</a:t>
            </a:r>
            <a:r>
              <a:rPr lang="zh-CN" altLang="en-US" sz="2400" dirty="0" smtClean="0">
                <a:solidFill>
                  <a:srgbClr val="FF0000"/>
                </a:solidFill>
              </a:rPr>
              <a:t>、现状</a:t>
            </a:r>
            <a:r>
              <a:rPr lang="zh-CN" altLang="en-US" sz="2400" dirty="0">
                <a:solidFill>
                  <a:srgbClr val="FF0000"/>
                </a:solidFill>
              </a:rPr>
              <a:t>业务序列图</a:t>
            </a:r>
            <a:r>
              <a:rPr lang="zh-CN" altLang="en-US" sz="2400" dirty="0" smtClean="0">
                <a:solidFill>
                  <a:srgbClr val="FF0000"/>
                </a:solidFill>
              </a:rPr>
              <a:t>、改进</a:t>
            </a:r>
            <a:r>
              <a:rPr lang="zh-CN" altLang="en-US" sz="2400" dirty="0">
                <a:solidFill>
                  <a:srgbClr val="FF0000"/>
                </a:solidFill>
              </a:rPr>
              <a:t>业务序列图</a:t>
            </a:r>
            <a:r>
              <a:rPr lang="zh-CN" altLang="en-US" sz="2400" dirty="0">
                <a:solidFill>
                  <a:schemeClr val="tx1"/>
                </a:solidFill>
              </a:rPr>
              <a:t>。</a:t>
            </a:r>
            <a:endParaRPr lang="en-US" altLang="zh-CN" sz="2400" dirty="0"/>
          </a:p>
          <a:p>
            <a:pPr>
              <a:lnSpc>
                <a:spcPct val="120000"/>
              </a:lnSpc>
            </a:pPr>
            <a:r>
              <a:rPr lang="zh-CN" altLang="en-US" sz="2400" dirty="0"/>
              <a:t>过程：需求分析师主持，介绍业务建模成果，所有参与者交流讨论，达成统一理解和确认。</a:t>
            </a:r>
            <a:endParaRPr lang="en-US" altLang="zh-CN" sz="2400" dirty="0"/>
          </a:p>
          <a:p>
            <a:pPr>
              <a:lnSpc>
                <a:spcPct val="120000"/>
              </a:lnSpc>
            </a:pPr>
            <a:r>
              <a:rPr lang="zh-CN" altLang="en-US" sz="2400" dirty="0"/>
              <a:t>结论：所有参与者</a:t>
            </a:r>
            <a:r>
              <a:rPr lang="zh-CN" altLang="en-US" sz="2400" dirty="0">
                <a:solidFill>
                  <a:srgbClr val="FF0000"/>
                </a:solidFill>
              </a:rPr>
              <a:t>签字</a:t>
            </a:r>
            <a:r>
              <a:rPr lang="zh-CN" altLang="en-US" sz="2400" dirty="0"/>
              <a:t>确认。</a:t>
            </a:r>
            <a:r>
              <a:rPr lang="zh-CN" altLang="en-US" sz="2400" dirty="0" smtClean="0"/>
              <a:t>（也</a:t>
            </a:r>
            <a:r>
              <a:rPr lang="zh-CN" altLang="en-US" sz="2400" dirty="0"/>
              <a:t>有可能是未达成共识，需要返工。）</a:t>
            </a:r>
            <a:endParaRPr lang="en-US" altLang="zh-CN" sz="2400" dirty="0"/>
          </a:p>
          <a:p>
            <a:pPr>
              <a:lnSpc>
                <a:spcPct val="120000"/>
              </a:lnSpc>
            </a:pPr>
            <a:r>
              <a:rPr lang="zh-CN" altLang="en-US" sz="2400" dirty="0"/>
              <a:t>注意：后续的工作基本不</a:t>
            </a:r>
            <a:r>
              <a:rPr lang="zh-CN" altLang="en-US" sz="2400" dirty="0" smtClean="0"/>
              <a:t>需要“老大”</a:t>
            </a:r>
            <a:r>
              <a:rPr lang="zh-CN" altLang="en-US" sz="2400" dirty="0"/>
              <a:t>的参与了。</a:t>
            </a:r>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sz="2800" dirty="0"/>
              <a:t>如果下面问题已经很清楚了，就可以精简业务建模并直接进入需求分析阶段。</a:t>
            </a:r>
            <a:endParaRPr lang="en-US" altLang="zh-CN" sz="2800" dirty="0"/>
          </a:p>
          <a:p>
            <a:pPr lvl="1">
              <a:lnSpc>
                <a:spcPct val="150000"/>
              </a:lnSpc>
              <a:buFont typeface="Wingdings" pitchFamily="2" charset="2"/>
              <a:buChar char="Ø"/>
            </a:pPr>
            <a:r>
              <a:rPr lang="zh-CN" altLang="en-US" dirty="0"/>
              <a:t>系统是改善什么业务组织（或人群）的价值？</a:t>
            </a:r>
            <a:endParaRPr lang="en-US" altLang="zh-CN" dirty="0"/>
          </a:p>
          <a:p>
            <a:pPr lvl="1">
              <a:lnSpc>
                <a:spcPct val="150000"/>
              </a:lnSpc>
              <a:buFont typeface="Wingdings" pitchFamily="2" charset="2"/>
              <a:buChar char="Ø"/>
            </a:pPr>
            <a:r>
              <a:rPr lang="zh-CN" altLang="en-US" dirty="0"/>
              <a:t>改善哪方面价值？目前这方面有什么不足？</a:t>
            </a:r>
            <a:endParaRPr lang="en-US" altLang="zh-CN" dirty="0"/>
          </a:p>
          <a:p>
            <a:pPr lvl="1">
              <a:lnSpc>
                <a:spcPct val="150000"/>
              </a:lnSpc>
              <a:buFont typeface="Wingdings" pitchFamily="2" charset="2"/>
              <a:buChar char="Ø"/>
            </a:pPr>
            <a:r>
              <a:rPr lang="zh-CN" altLang="en-US" dirty="0"/>
              <a:t>系统可以改进哪些不足？</a:t>
            </a:r>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0"/>
            <a:ext cx="6438173" cy="4941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spcAft>
                <a:spcPts val="1200"/>
              </a:spcAft>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如何</a:t>
            </a:r>
            <a:r>
              <a:rPr lang="zh-CN" altLang="en-US" sz="2400" dirty="0" smtClean="0">
                <a:latin typeface="微软雅黑" panose="020B0503020204020204" pitchFamily="34" charset="-122"/>
                <a:ea typeface="微软雅黑" panose="020B0503020204020204" pitchFamily="34" charset="-122"/>
              </a:rPr>
              <a:t>能</a:t>
            </a:r>
            <a:r>
              <a:rPr lang="zh-CN" altLang="en-US" sz="2400" dirty="0">
                <a:latin typeface="微软雅黑" panose="020B0503020204020204" pitchFamily="34" charset="-122"/>
                <a:ea typeface="微软雅黑" panose="020B0503020204020204" pitchFamily="34" charset="-122"/>
              </a:rPr>
              <a:t>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spcAft>
                <a:spcPts val="1200"/>
              </a:spcAft>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a:t>
            </a:r>
            <a:r>
              <a:rPr lang="zh-CN" altLang="en-US" sz="2400" b="1" dirty="0">
                <a:solidFill>
                  <a:srgbClr val="FFC000"/>
                </a:solidFill>
                <a:latin typeface="微软雅黑" panose="020B0503020204020204" pitchFamily="34" charset="-122"/>
                <a:ea typeface="微软雅黑" panose="020B0503020204020204" pitchFamily="34" charset="-122"/>
              </a:rPr>
              <a:t>金山的事故</a:t>
            </a:r>
            <a:r>
              <a:rPr lang="zh-CN" altLang="en-US" sz="2400" dirty="0">
                <a:latin typeface="微软雅黑" panose="020B0503020204020204" pitchFamily="34" charset="-122"/>
                <a:ea typeface="微软雅黑" panose="020B0503020204020204" pitchFamily="34" charset="-122"/>
              </a:rPr>
              <a:t>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2" y="3056800"/>
            <a:ext cx="4537359" cy="28221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animEffect transition="in" filter="fade">
                                      <p:cBhvr>
                                        <p:cTn id="7" dur="500"/>
                                        <p:tgtEl>
                                          <p:spTgt spid="6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3"/>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4"/>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p>
        </p:txBody>
      </p:sp>
      <p:pic>
        <p:nvPicPr>
          <p:cNvPr id="14" name="图片 13" descr="C:\Users\qile\Desktop\软件过程\更新图片资源\参考图片\业务建模2.jpg业务建模2"/>
          <p:cNvPicPr>
            <a:picLocks noChangeAspect="1"/>
          </p:cNvPicPr>
          <p:nvPr/>
        </p:nvPicPr>
        <p:blipFill>
          <a:blip r:embed="rId5"/>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lstStyle/>
          <a:p>
            <a:r>
              <a:rPr lang="zh-CN" altLang="en-US" b="1" dirty="0">
                <a:solidFill>
                  <a:srgbClr val="FF0000"/>
                </a:solidFill>
                <a:latin typeface="+mn-ea"/>
              </a:rPr>
              <a:t>病例模型</a:t>
            </a:r>
          </a:p>
        </p:txBody>
      </p:sp>
      <p:sp>
        <p:nvSpPr>
          <p:cNvPr id="16" name="文本框 15"/>
          <p:cNvSpPr txBox="1"/>
          <p:nvPr/>
        </p:nvSpPr>
        <p:spPr>
          <a:xfrm>
            <a:off x="4187012" y="3168639"/>
            <a:ext cx="1102360" cy="368300"/>
          </a:xfrm>
          <a:prstGeom prst="rect">
            <a:avLst/>
          </a:prstGeom>
          <a:noFill/>
        </p:spPr>
        <p:txBody>
          <a:bodyPr wrap="none" rtlCol="0">
            <a:spAutoFit/>
          </a:bodyPr>
          <a:lstStyle/>
          <a:p>
            <a:r>
              <a:rPr lang="zh-CN" altLang="en-US" b="1" dirty="0">
                <a:solidFill>
                  <a:srgbClr val="FF0000"/>
                </a:solidFill>
                <a:latin typeface="+mn-ea"/>
              </a:rPr>
              <a:t>病情检查</a:t>
            </a:r>
          </a:p>
        </p:txBody>
      </p:sp>
      <p:sp>
        <p:nvSpPr>
          <p:cNvPr id="18" name="文本框 17"/>
          <p:cNvSpPr txBox="1"/>
          <p:nvPr/>
        </p:nvSpPr>
        <p:spPr>
          <a:xfrm>
            <a:off x="698038" y="2301955"/>
            <a:ext cx="693420" cy="255333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人</a:t>
            </a:r>
          </a:p>
          <a:p>
            <a:r>
              <a:rPr lang="zh-CN" altLang="en-US" sz="4000" b="1" dirty="0">
                <a:solidFill>
                  <a:schemeClr val="tx1"/>
                </a:solidFill>
                <a:latin typeface="+mn-ea"/>
              </a:rPr>
              <a:t>看</a:t>
            </a:r>
          </a:p>
          <a:p>
            <a:r>
              <a:rPr lang="zh-CN" altLang="en-US" sz="4000" b="1" dirty="0">
                <a:solidFill>
                  <a:schemeClr val="tx1"/>
                </a:solidFill>
                <a:latin typeface="+mn-ea"/>
              </a:rPr>
              <a:t>病</a:t>
            </a:r>
          </a:p>
        </p:txBody>
      </p:sp>
      <p:sp>
        <p:nvSpPr>
          <p:cNvPr id="19" name="文本框 18"/>
          <p:cNvSpPr txBox="1"/>
          <p:nvPr/>
        </p:nvSpPr>
        <p:spPr>
          <a:xfrm>
            <a:off x="6280958" y="1993980"/>
            <a:ext cx="693420" cy="316928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企</a:t>
            </a:r>
          </a:p>
          <a:p>
            <a:r>
              <a:rPr lang="zh-CN" altLang="en-US" sz="4000" b="1" dirty="0">
                <a:solidFill>
                  <a:schemeClr val="tx1"/>
                </a:solidFill>
                <a:latin typeface="+mn-ea"/>
              </a:rPr>
              <a:t>业</a:t>
            </a:r>
          </a:p>
          <a:p>
            <a:r>
              <a:rPr lang="zh-CN" altLang="en-US" sz="4000" b="1" dirty="0">
                <a:solidFill>
                  <a:schemeClr val="tx1"/>
                </a:solidFill>
                <a:latin typeface="+mn-ea"/>
              </a:rPr>
              <a:t>看</a:t>
            </a:r>
          </a:p>
          <a:p>
            <a:r>
              <a:rPr lang="zh-CN" altLang="en-US" sz="4000" b="1" dirty="0">
                <a:solidFill>
                  <a:schemeClr val="tx1"/>
                </a:solidFill>
                <a:latin typeface="+mn-ea"/>
              </a:rPr>
              <a:t>病</a:t>
            </a:r>
          </a:p>
        </p:txBody>
      </p:sp>
      <p:pic>
        <p:nvPicPr>
          <p:cNvPr id="20" name="图片 19" descr="C:\Users\qile\Desktop\软件过程\更新图片资源\参考图片\下载2.jpg下载2"/>
          <p:cNvPicPr>
            <a:picLocks noChangeAspect="1"/>
          </p:cNvPicPr>
          <p:nvPr/>
        </p:nvPicPr>
        <p:blipFill>
          <a:blip r:embed="rId6"/>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lstStyle/>
          <a:p>
            <a:r>
              <a:rPr lang="zh-CN" b="1" dirty="0">
                <a:solidFill>
                  <a:srgbClr val="FF0000"/>
                </a:solidFill>
                <a:latin typeface="+mn-ea"/>
              </a:rPr>
              <a:t>企业需求调查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5" grpId="0"/>
      <p:bldP spid="16" grpId="0"/>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a:solidFill>
            <a:srgbClr val="FFFF00"/>
          </a:solidFill>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p>
          <a:p>
            <a:pPr marL="914400" lvl="1" indent="-457200">
              <a:lnSpc>
                <a:spcPct val="150000"/>
              </a:lnSpc>
              <a:buFont typeface="+mj-lt"/>
              <a:buAutoNum type="arabicPeriod"/>
            </a:pPr>
            <a:r>
              <a:rPr lang="zh-CN" altLang="en-US" dirty="0"/>
              <a:t>在业务建模和</a:t>
            </a:r>
            <a:r>
              <a:rPr lang="zh-CN" altLang="en-US" dirty="0" smtClean="0"/>
              <a:t>需求分析</a:t>
            </a:r>
            <a:r>
              <a:rPr lang="zh-CN" altLang="en-US" dirty="0"/>
              <a:t>阶段</a:t>
            </a:r>
            <a:r>
              <a:rPr lang="zh-CN" altLang="en-US" dirty="0" smtClean="0"/>
              <a:t>，</a:t>
            </a:r>
            <a:r>
              <a:rPr lang="zh-CN" altLang="en-US" dirty="0"/>
              <a:t>忘掉自己技术专家的身份；</a:t>
            </a:r>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a:t>
            </a:r>
            <a:r>
              <a:rPr lang="zh-CN" altLang="en-US" sz="3200" b="1" dirty="0" smtClean="0">
                <a:solidFill>
                  <a:srgbClr val="141316"/>
                </a:solidFill>
                <a:latin typeface="微软雅黑" panose="020B0503020204020204" pitchFamily="34" charset="-122"/>
                <a:ea typeface="微软雅黑" panose="020B0503020204020204" pitchFamily="34" charset="-122"/>
              </a:rPr>
              <a:t>意义和注意事项</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40018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1314</TotalTime>
  <Words>2636</Words>
  <Application>Microsoft Office PowerPoint</Application>
  <PresentationFormat>自定义</PresentationFormat>
  <Paragraphs>328</Paragraphs>
  <Slides>65</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Arial</vt:lpstr>
      <vt:lpstr>宋体</vt:lpstr>
      <vt:lpstr>华康俪金黑W8(P)</vt:lpstr>
      <vt:lpstr>隶书</vt:lpstr>
      <vt:lpstr>Calibri</vt:lpstr>
      <vt:lpstr>Berlin Sans FB Demi</vt:lpstr>
      <vt:lpstr>微软雅黑</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Mengyi</cp:lastModifiedBy>
  <cp:revision>411</cp:revision>
  <dcterms:created xsi:type="dcterms:W3CDTF">2013-08-14T15:08:00Z</dcterms:created>
  <dcterms:modified xsi:type="dcterms:W3CDTF">2019-09-20T00:08:35Z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